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8"/>
  </p:notesMasterIdLst>
  <p:handoutMasterIdLst>
    <p:handoutMasterId r:id="rId39"/>
  </p:handoutMasterIdLst>
  <p:sldIdLst>
    <p:sldId id="256" r:id="rId6"/>
    <p:sldId id="257" r:id="rId7"/>
    <p:sldId id="258" r:id="rId8"/>
    <p:sldId id="259" r:id="rId9"/>
    <p:sldId id="260" r:id="rId10"/>
    <p:sldId id="261" r:id="rId11"/>
    <p:sldId id="262" r:id="rId12"/>
    <p:sldId id="263" r:id="rId13"/>
    <p:sldId id="287"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8" r:id="rId34"/>
    <p:sldId id="286" r:id="rId35"/>
    <p:sldId id="284" r:id="rId36"/>
    <p:sldId id="285" r:id="rId3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80" autoAdjust="0"/>
    <p:restoredTop sz="61963" autoAdjust="0"/>
  </p:normalViewPr>
  <p:slideViewPr>
    <p:cSldViewPr snapToGrid="0">
      <p:cViewPr varScale="1">
        <p:scale>
          <a:sx n="77" d="100"/>
          <a:sy n="77" d="100"/>
        </p:scale>
        <p:origin x="216" y="33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notesMaster" Target="notesMasters/notesMaster1.xml"/><Relationship Id="rId39" Type="http://schemas.openxmlformats.org/officeDocument/2006/relationships/handoutMaster" Target="handoutMasters/handoutMaster1.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latin typeface="Arial" panose="020B0604020202020204" pitchFamily="34" charset="0"/>
                <a:cs typeface="+mn-cs"/>
                <a:sym typeface="Lucida Grande" charset="0"/>
              </a:rPr>
              <a:t>This</a:t>
            </a:r>
            <a:r>
              <a:rPr lang="en-US" sz="1200" baseline="0" dirty="0" smtClean="0">
                <a:latin typeface="Arial" panose="020B0604020202020204" pitchFamily="34" charset="0"/>
                <a:cs typeface="+mn-cs"/>
                <a:sym typeface="Lucida Grande" charset="0"/>
              </a:rPr>
              <a:t> example syntax could be translated to mean: </a:t>
            </a:r>
            <a:r>
              <a:rPr lang="en-US" dirty="0" smtClean="0"/>
              <a:t>Search the Chef Server for all node objects that have the role equal to 'web' and store the results into a local variable named '</a:t>
            </a:r>
            <a:r>
              <a:rPr lang="en-US" dirty="0" err="1" smtClean="0"/>
              <a:t>all_web_nodes</a:t>
            </a:r>
            <a:r>
              <a:rPr lang="en-US" dirty="0" smtClean="0"/>
              <a:t>'.</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r>
              <a:rPr lang="en-US" baseline="0" dirty="0" smtClean="0"/>
              <a:t> </a:t>
            </a:r>
            <a:r>
              <a:rPr lang="en-US" dirty="0" smtClean="0"/>
              <a:t>The hostname and ipaddress values are captured by Ohai and sent to the Chef Server. On the Chef Server we can query those values when we ask about</a:t>
            </a:r>
            <a:r>
              <a:rPr lang="en-US" baseline="0" dirty="0" smtClean="0"/>
              <a:t> a</a:t>
            </a:r>
            <a:r>
              <a:rPr lang="en-US" dirty="0" smtClean="0"/>
              <a:t> specific attribute about the node.</a:t>
            </a:r>
            <a:r>
              <a:rPr lang="en-US" baseline="0" dirty="0" smtClean="0"/>
              <a:t> </a:t>
            </a:r>
            <a:r>
              <a:rPr lang="en-US" dirty="0" smtClean="0"/>
              <a:t>We do that by providing the `-a` flag with the name of the attribute. Because the nodes that we manage are hosted in the cloud, these attributes are stored under a parent attribute named 'cloud'.</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load balancer's myhaproxy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smtClean="0"/>
          </a:p>
          <a:p>
            <a:r>
              <a:rPr lang="en-US" dirty="0" smtClean="0"/>
              <a:t>All of those nodes are stored in a local variable named `</a:t>
            </a:r>
            <a:r>
              <a:rPr lang="en-US" dirty="0" err="1" smtClean="0"/>
              <a:t>all_web_nodes</a:t>
            </a:r>
            <a:r>
              <a:rPr lang="en-US" dirty="0" smtClean="0"/>
              <a:t>`. This is an array of node objects. It may contain zero or more nodes that match the search criteria.</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Unfortunately we cannot simply assign our array of web nodes into the </a:t>
            </a:r>
            <a:r>
              <a:rPr lang="en-US" baseline="0" dirty="0" err="1" smtClean="0"/>
              <a:t>haproxy's</a:t>
            </a:r>
            <a:r>
              <a:rPr lang="en-US" baseline="0" dirty="0" smtClean="0"/>
              <a:t> members attributes because it needs a hash that contains the keys 'hostname', '</a:t>
            </a:r>
            <a:r>
              <a:rPr lang="en-US" baseline="0" dirty="0" err="1" smtClean="0"/>
              <a:t>ipaddress</a:t>
            </a:r>
            <a:r>
              <a:rPr lang="en-US" baseline="0" dirty="0" smtClean="0"/>
              <a:t>', 'port', and '</a:t>
            </a:r>
            <a:r>
              <a:rPr lang="en-US" baseline="0" dirty="0" err="1" smtClean="0"/>
              <a:t>ssl_port</a:t>
            </a:r>
            <a:r>
              <a:rPr lang="en-US" baseline="0" dirty="0" smtClean="0"/>
              <a:t>'. We will need to convert each of the web node objects into a structure that the haproxy member's attribute expects.</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create an empty array and assign that empty array into a local variable named `members`. `members` is an array that we will populated with the hashes we will create</a:t>
            </a:r>
            <a:r>
              <a:rPr lang="en-US" baseline="0" dirty="0" smtClean="0"/>
              <a:t> later; until then we will write a TODO for us. Then we will </a:t>
            </a:r>
            <a:r>
              <a:rPr lang="en-US" dirty="0" smtClean="0"/>
              <a:t>assign that array into the `</a:t>
            </a:r>
            <a:r>
              <a:rPr lang="en-US" dirty="0" err="1" smtClean="0"/>
              <a:t>node.default</a:t>
            </a:r>
            <a:r>
              <a:rPr lang="en-US" dirty="0" smtClean="0"/>
              <a:t>['haproxy']['members']`.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Between the pipes we see a local variable that we are defining that exists only in the block `web_node`. This local variable, `web_node`, is a name we came up with to refer to each node in our array of `</a:t>
            </a:r>
            <a:r>
              <a:rPr lang="en-US" dirty="0" err="1" smtClean="0"/>
              <a:t>all_web_nodes</a:t>
            </a:r>
            <a:r>
              <a:rPr lang="en-US" dirty="0" smtClean="0"/>
              <a:t>`.</a:t>
            </a:r>
            <a:r>
              <a:rPr lang="en-US" baseline="0" dirty="0" smtClean="0"/>
              <a:t> </a:t>
            </a:r>
            <a:r>
              <a:rPr lang="en-US" dirty="0" smtClean="0"/>
              <a:t>Each web node in the array is sent through</a:t>
            </a:r>
            <a:r>
              <a:rPr lang="en-US" baseline="0" dirty="0" smtClean="0"/>
              <a:t> t</a:t>
            </a:r>
            <a:r>
              <a:rPr lang="en-US" dirty="0" smtClean="0"/>
              <a:t>he block. When inside the block of code it is referred to as `</a:t>
            </a:r>
            <a:r>
              <a:rPr lang="en-US" dirty="0" err="1" smtClean="0"/>
              <a:t>web_node</a:t>
            </a:r>
            <a:r>
              <a:rPr lang="en-US" dirty="0" smtClean="0"/>
              <a:t>`.</a:t>
            </a:r>
            <a:r>
              <a:rPr lang="en-US" baseline="0" dirty="0" smtClean="0"/>
              <a:t> </a:t>
            </a:r>
            <a:r>
              <a:rPr lang="en-US" dirty="0" smtClean="0"/>
              <a:t>Inside the block the first thing that is created is another local variable named `member` which is assigned a hash that contains the web_node's hostname and the </a:t>
            </a:r>
            <a:r>
              <a:rPr lang="en-US" dirty="0" err="1" smtClean="0"/>
              <a:t>web_node's</a:t>
            </a:r>
            <a:r>
              <a:rPr lang="en-US" dirty="0" smtClean="0"/>
              <a:t> </a:t>
            </a:r>
            <a:r>
              <a:rPr lang="en-US" dirty="0" err="1" smtClean="0"/>
              <a:t>ipaddress</a:t>
            </a:r>
            <a:r>
              <a:rPr lang="en-US" dirty="0" smtClean="0"/>
              <a:t>.</a:t>
            </a:r>
            <a:r>
              <a:rPr lang="en-US" baseline="0" dirty="0" smtClean="0"/>
              <a:t> </a:t>
            </a:r>
            <a:r>
              <a:rPr lang="en-US" dirty="0" smtClean="0"/>
              <a:t>Then the local variable `member`, which contains that hash is pushed into the array of members. This adds the member to the end of the array.</a:t>
            </a:r>
            <a:r>
              <a:rPr lang="en-US" baseline="0" dirty="0" smtClean="0"/>
              <a:t> </a:t>
            </a:r>
            <a:r>
              <a:rPr lang="en-US" dirty="0" smtClean="0"/>
              <a:t>When we are done looping through every web node the `members` array contains a list of all these hash objects.</a:t>
            </a: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describe the query syntax used in search, build a search into your recipe code, create a ruby array and ruby hash, and update the myhaproxy wrapper cookbook to dynamically use nodes with the web role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a:t>
            </a:r>
            <a:r>
              <a:rPr lang="en-US" baseline="0" dirty="0" smtClean="0"/>
              <a:t> is the complete recipe source code.</a:t>
            </a:r>
          </a:p>
          <a:p>
            <a:endParaRPr lang="en-US" baseline="0" dirty="0" smtClean="0"/>
          </a:p>
          <a:p>
            <a:r>
              <a:rPr lang="en-US" dirty="0" smtClean="0"/>
              <a:t>A completed example can be</a:t>
            </a:r>
            <a:r>
              <a:rPr lang="en-US" baseline="0" dirty="0" smtClean="0"/>
              <a:t> found at:</a:t>
            </a:r>
          </a:p>
          <a:p>
            <a:endParaRPr lang="en-US" baseline="0" dirty="0" smtClean="0"/>
          </a:p>
          <a:p>
            <a:r>
              <a:rPr lang="en-US" dirty="0" smtClean="0"/>
              <a:t>https://</a:t>
            </a:r>
            <a:r>
              <a:rPr lang="en-US" dirty="0" err="1" smtClean="0"/>
              <a:t>raw.githubusercontent.com</a:t>
            </a:r>
            <a:r>
              <a:rPr lang="en-US" dirty="0" smtClean="0"/>
              <a:t>/chef-training/chef-essentials-repo/</a:t>
            </a:r>
            <a:r>
              <a:rPr lang="en-US" dirty="0" err="1" smtClean="0"/>
              <a:t>myhaproxy</a:t>
            </a:r>
            <a:r>
              <a:rPr lang="en-US" dirty="0" smtClean="0"/>
              <a:t>-complete/cookbooks/</a:t>
            </a:r>
            <a:r>
              <a:rPr lang="en-US" dirty="0" err="1" smtClean="0"/>
              <a:t>myhaproxy</a:t>
            </a:r>
            <a:r>
              <a:rPr lang="en-US" dirty="0" smtClean="0"/>
              <a:t>/recipes/</a:t>
            </a:r>
            <a:r>
              <a:rPr lang="en-US" dirty="0" err="1" smtClean="0"/>
              <a:t>default.rb</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load balancer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load balancer will dynamically grow to accommodate them, returning them as node objects, which are then converted to hashes, and then assigned as members.</a:t>
            </a:r>
          </a:p>
          <a:p>
            <a:endParaRPr lang="en-US" dirty="0" smtClean="0"/>
          </a:p>
          <a:p>
            <a:r>
              <a:rPr lang="en-US" dirty="0" smtClean="0"/>
              <a:t>As you remove nodes, your load balancer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load balancer node</a:t>
            </a:r>
          </a:p>
          <a:p>
            <a:r>
              <a:rPr lang="en-US" dirty="0" smtClean="0"/>
              <a:t>* Verify that the load balancer node still relays requests to both of our web servers</a:t>
            </a:r>
          </a:p>
          <a:p>
            <a:endParaRPr lang="en-US" dirty="0" smtClean="0"/>
          </a:p>
          <a:p>
            <a:endParaRPr lang="en-US" dirty="0" smtClean="0"/>
          </a:p>
          <a:p>
            <a:r>
              <a:rPr lang="en-US" dirty="0" smtClean="0"/>
              <a:t>Instructor</a:t>
            </a:r>
            <a:r>
              <a:rPr lang="en-US" baseline="0" dirty="0" smtClean="0"/>
              <a:t> Note: Allow 8 minutes to complete this exercise.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a:t>
            </a:r>
            <a:r>
              <a:rPr lang="en-US" dirty="0" err="1" smtClean="0"/>
              <a:t>berkshelf</a:t>
            </a:r>
            <a:r>
              <a:rPr lang="en-US" dirty="0" smtClean="0"/>
              <a:t>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a:t>
            </a:r>
          </a:p>
          <a:p>
            <a:endParaRPr lang="en-US" dirty="0" smtClean="0"/>
          </a:p>
          <a:p>
            <a:r>
              <a:rPr lang="en-US" dirty="0" smtClean="0"/>
              <a:t>Instructor</a:t>
            </a:r>
            <a:r>
              <a:rPr lang="en-US" baseline="0" dirty="0" smtClean="0"/>
              <a:t> Note: During the course the learner may find they have a mistake with the cookbook and need to re-upload the cookbook. Berkshelf will 'freeze' the versions of the cookbooks that you upload. This is to prevent you from accidently overriding cookbooks that you may have already created. It is a best practice to not re-upload a cookbook again with new changes if they share the same version. During this course, however, it is important that the version numbers be aligned to make future sections work correctly so it OK to do in the training environment. To re-upload a cookbook with Berkshelf replacing the existing cookbook can be done with `berks upload --force`</a:t>
            </a:r>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a:t>
            </a:r>
            <a:r>
              <a:rPr lang="en-US" dirty="0" err="1" smtClean="0"/>
              <a:t>load_balancer</a:t>
            </a:r>
            <a:r>
              <a:rPr lang="en-US" dirty="0" smtClean="0"/>
              <a:t>' to run `sudo chef-client`. This is more efficient than targeting all of the nodes as we did before and more accurate than targeting the node2 "name:node2". </a:t>
            </a:r>
          </a:p>
          <a:p>
            <a:endParaRPr lang="en-US" dirty="0" smtClean="0"/>
          </a:p>
          <a:p>
            <a:r>
              <a:rPr lang="en-US" dirty="0" smtClean="0"/>
              <a:t>This ensures that all nodes that are also load balancers check in with the Chef Server--similar to how we are targeting only the web server nodes in the recipe.</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a:t>
            </a:r>
            <a:r>
              <a:rPr lang="en-US" dirty="0" err="1" smtClean="0"/>
              <a:t>load_balancer</a:t>
            </a:r>
            <a:r>
              <a:rPr lang="en-US" dirty="0" smtClean="0"/>
              <a:t> configuration file might change the order of the two entries but the end results is that our load balancer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our</a:t>
            </a:r>
            <a:r>
              <a:rPr lang="en-US" baseline="0" dirty="0" smtClean="0"/>
              <a:t> wrapper cookbook of haproxy is updated and delivering traffic to the same two machines. The load balancer will find all the web server nodes (nodes with the role 'web') whenever it converges. This means if new nodes are added or taken away the load balancer </a:t>
            </a:r>
            <a:r>
              <a:rPr lang="en-US" baseline="0" smtClean="0"/>
              <a:t>will adjust its pool.</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1138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"Terminate"</a:t>
            </a:r>
            <a:r>
              <a:rPr lang="en-US" baseline="0" dirty="0" smtClean="0"/>
              <a:t> here means to turn off the machine or have the cloud provider disable the machine so that it is no longer online and network addressable.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load</a:t>
            </a:r>
            <a:r>
              <a:rPr lang="en-US" sz="1200" baseline="0" dirty="0" smtClean="0">
                <a:solidFill>
                  <a:schemeClr val="tx1"/>
                </a:solidFill>
                <a:latin typeface="Arial" panose="020B0604020202020204" pitchFamily="34" charset="0"/>
                <a:cs typeface="Arial" panose="020B0604020202020204" pitchFamily="34" charset="0"/>
              </a:rPr>
              <a:t> </a:t>
            </a:r>
            <a:r>
              <a:rPr lang="en-US" sz="1200" dirty="0" smtClean="0">
                <a:solidFill>
                  <a:schemeClr val="tx1"/>
                </a:solidFill>
                <a:latin typeface="Arial" panose="020B0604020202020204" pitchFamily="34" charset="0"/>
                <a:cs typeface="Arial" panose="020B0604020202020204" pitchFamily="34" charset="0"/>
              </a:rPr>
              <a:t>balancer.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load balancer members, we would need to bootstrap a new web server and then update our myhaproxy cookbook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to</a:t>
            </a:r>
            <a:r>
              <a:rPr lang="en-US" sz="1200" baseline="0" dirty="0" smtClean="0">
                <a:solidFill>
                  <a:schemeClr val="tx1"/>
                </a:solidFill>
                <a:latin typeface="Arial" panose="020B0604020202020204" pitchFamily="34" charset="0"/>
                <a:cs typeface="Arial" panose="020B0604020202020204" pitchFamily="34" charset="0"/>
              </a:rPr>
              <a:t> a</a:t>
            </a:r>
            <a:r>
              <a:rPr lang="en-US" sz="1200" dirty="0" smtClean="0">
                <a:solidFill>
                  <a:schemeClr val="tx1"/>
                </a:solidFill>
                <a:latin typeface="Arial" panose="020B0604020202020204" pitchFamily="34" charset="0"/>
                <a:cs typeface="Arial" panose="020B0604020202020204" pitchFamily="34" charset="0"/>
              </a:rPr>
              <a:t> list of available members for our load</a:t>
            </a:r>
            <a:r>
              <a:rPr lang="en-US" sz="1200" baseline="0" dirty="0" smtClean="0">
                <a:solidFill>
                  <a:schemeClr val="tx1"/>
                </a:solidFill>
                <a:latin typeface="Arial" panose="020B0604020202020204" pitchFamily="34" charset="0"/>
                <a:cs typeface="Arial" panose="020B0604020202020204" pitchFamily="34" charset="0"/>
              </a:rPr>
              <a:t> balancer.</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the `search`</a:t>
            </a:r>
            <a:r>
              <a:rPr lang="en-US" sz="1200" baseline="0" dirty="0" smtClean="0">
                <a:solidFill>
                  <a:schemeClr val="tx1"/>
                </a:solidFill>
                <a:latin typeface="Arial" panose="020B0604020202020204" pitchFamily="34" charset="0"/>
                <a:cs typeface="Arial" panose="020B0604020202020204" pitchFamily="34" charset="0"/>
              </a:rPr>
              <a:t> method.</a:t>
            </a: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we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t>A search query is comprised of two parts: the key and the search pattern. A search query has the following syntax:</a:t>
            </a:r>
          </a:p>
          <a:p>
            <a:pPr marL="0" lvl="0" indent="-141102">
              <a:buNone/>
            </a:pPr>
            <a:endParaRPr lang="en-US" sz="1200" dirty="0" smtClean="0"/>
          </a:p>
          <a:p>
            <a:pPr marL="0" lvl="0" indent="-141102">
              <a:buNone/>
            </a:pPr>
            <a:r>
              <a:rPr lang="en-US" sz="1200" dirty="0" smtClean="0">
                <a:solidFill>
                  <a:schemeClr val="accent1"/>
                </a:solidFill>
              </a:rPr>
              <a:t>key</a:t>
            </a:r>
            <a:r>
              <a:rPr lang="en-US" sz="1200" dirty="0" smtClean="0"/>
              <a:t>:search_pattern</a:t>
            </a:r>
          </a:p>
          <a:p>
            <a:pPr marL="0" lvl="0" indent="-141102">
              <a:buNone/>
            </a:pPr>
            <a:endParaRPr lang="en-US" sz="1200" dirty="0" smtClean="0"/>
          </a:p>
          <a:p>
            <a:pPr marL="0" lvl="0" indent="-141102">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141102">
              <a:buNone/>
            </a:pPr>
            <a:r>
              <a:rPr lang="en-US" sz="1200" dirty="0" smtClean="0">
                <a:latin typeface="Lucida Grande" charset="0"/>
                <a:cs typeface="Lucida Grande" charset="0"/>
                <a:sym typeface="Lucida Grande" charset="0"/>
              </a:rPr>
              <a:t>Search</a:t>
            </a:r>
            <a:r>
              <a:rPr lang="en-US" sz="1200" baseline="0" dirty="0" smtClean="0">
                <a:latin typeface="Lucida Grande" charset="0"/>
                <a:cs typeface="Lucida Grande" charset="0"/>
                <a:sym typeface="Lucida Grande" charset="0"/>
              </a:rPr>
              <a:t> within a recipe is done through a `search` method that is available within the recipe. </a:t>
            </a:r>
          </a:p>
          <a:p>
            <a:pPr marL="0" lvl="0" indent="-141102">
              <a:buNone/>
            </a:pPr>
            <a:endParaRPr lang="en-US" sz="1200" baseline="0" dirty="0" smtClean="0">
              <a:latin typeface="Lucida Grande" charset="0"/>
              <a:cs typeface="Lucida Grande" charset="0"/>
              <a:sym typeface="Lucida Grande" charset="0"/>
            </a:endParaRPr>
          </a:p>
          <a:p>
            <a:pPr marL="0" lvl="0" indent="-141102">
              <a:buNone/>
            </a:pPr>
            <a:r>
              <a:rPr lang="en-US" sz="1200" baseline="0" dirty="0" smtClean="0">
                <a:latin typeface="Lucida Grande" charset="0"/>
                <a:cs typeface="Lucida Grande" charset="0"/>
                <a:sym typeface="Lucida Grande" charset="0"/>
              </a:rPr>
              <a:t>The `search` method accepts two arguments. The first argument is a string or variable that contains the index or item to search on the Chef Server. These are: nodes; roles; and environments. The second argument is a string or variable that contains the search criteria to scope the results. This is using the notation </a:t>
            </a:r>
            <a:r>
              <a:rPr lang="uk-UA" sz="1200" baseline="0" dirty="0" smtClean="0">
                <a:latin typeface="Lucida Grande" charset="0"/>
                <a:cs typeface="Lucida Grande" charset="0"/>
                <a:sym typeface="Lucida Grande" charset="0"/>
              </a:rPr>
              <a:t>'</a:t>
            </a:r>
            <a:r>
              <a:rPr lang="en-US" sz="1200" baseline="0" dirty="0" err="1" smtClean="0">
                <a:latin typeface="Lucida Grande" charset="0"/>
                <a:cs typeface="Lucida Grande" charset="0"/>
                <a:sym typeface="Lucida Grande" charset="0"/>
              </a:rPr>
              <a:t>key:value</a:t>
            </a:r>
            <a:r>
              <a:rPr lang="uk-UA" sz="1200" baseline="0" dirty="0" smtClean="0">
                <a:latin typeface="Lucida Grande" charset="0"/>
                <a:cs typeface="Lucida Grande" charset="0"/>
                <a:sym typeface="Lucida Grande" charset="0"/>
              </a:rPr>
              <a:t>'</a:t>
            </a:r>
            <a:r>
              <a:rPr lang="en-US" sz="1200" baseline="0" dirty="0" smtClean="0">
                <a:latin typeface="Lucida Grande" charset="0"/>
                <a:cs typeface="Lucida Grande" charset="0"/>
                <a:sym typeface="Lucida Grande" charset="0"/>
              </a:rPr>
              <a:t>.</a:t>
            </a:r>
          </a:p>
          <a:p>
            <a:pPr marL="0" lvl="0" indent="-141102">
              <a:buNone/>
            </a:pPr>
            <a:endParaRPr lang="en-US" sz="1200" baseline="0" dirty="0" smtClean="0">
              <a:latin typeface="Lucida Grande" charset="0"/>
              <a:cs typeface="Lucida Grande" charset="0"/>
              <a:sym typeface="Lucida Grande" charset="0"/>
            </a:endParaRPr>
          </a:p>
          <a:p>
            <a:pPr marL="0" lvl="0" indent="-141102">
              <a:buNone/>
            </a:pPr>
            <a:r>
              <a:rPr lang="en-US" sz="1200" baseline="0" dirty="0" smtClean="0">
                <a:latin typeface="Lucida Grande" charset="0"/>
                <a:cs typeface="Lucida Grande" charset="0"/>
                <a:sym typeface="Lucida Grande" charset="0"/>
              </a:rPr>
              <a:t>The result of the search method is stored in a local variable that is named '</a:t>
            </a:r>
            <a:r>
              <a:rPr lang="en-US" sz="1200" baseline="0" dirty="0" err="1" smtClean="0">
                <a:latin typeface="Lucida Grande" charset="0"/>
                <a:cs typeface="Lucida Grande" charset="0"/>
                <a:sym typeface="Lucida Grande" charset="0"/>
              </a:rPr>
              <a:t>all_web_nodes</a:t>
            </a:r>
            <a:r>
              <a:rPr lang="en-US" sz="1200" baseline="0" dirty="0" smtClean="0">
                <a:latin typeface="Lucida Grande" charset="0"/>
                <a:cs typeface="Lucida Grande" charset="0"/>
                <a:sym typeface="Lucida Grande" charset="0"/>
              </a:rPr>
              <a:t>'. Variables within Ruby are created immediately when you assign them.</a:t>
            </a:r>
          </a:p>
          <a:p>
            <a:pPr marL="142866" lvl="1" indent="0">
              <a:buNone/>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7241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74434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1482874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26143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584945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60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2.xml"/><Relationship Id="rId2"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4" Type="http://schemas.openxmlformats.org/officeDocument/2006/relationships/hyperlink" Target="https://docs.chef.io/chef_search.html#search-indexes" TargetMode="External"/><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04672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62473"/>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5" name="Content Placeholder 4"/>
          <p:cNvSpPr>
            <a:spLocks noGrp="1"/>
          </p:cNvSpPr>
          <p:nvPr>
            <p:ph sz="quarter" idx="12"/>
          </p:nvPr>
        </p:nvSpPr>
        <p:spPr>
          <a:xfrm>
            <a:off x="609913" y="4066668"/>
            <a:ext cx="14934888" cy="3061897"/>
          </a:xfrm>
        </p:spPr>
        <p:txBody>
          <a:bodyPr/>
          <a:lstStyle/>
          <a:p>
            <a:r>
              <a:rPr lang="en-US" dirty="0" smtClean="0"/>
              <a:t>Search the Chef Server for all node objects that have the role equal to 'web' and store the results into a local variable named ''</a:t>
            </a:r>
            <a:r>
              <a:rPr lang="en-US" dirty="0" err="1" smtClean="0"/>
              <a:t>all_web_nodes</a:t>
            </a:r>
            <a:r>
              <a:rPr lang="en-US" dirty="0" smtClean="0"/>
              <a:t>'.</a:t>
            </a:r>
            <a:endParaRPr lang="en-US"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299694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a:xfrm>
            <a:off x="1121104" y="2113748"/>
            <a:ext cx="14423693" cy="5982038"/>
          </a:xfrm>
        </p:spPr>
        <p:txBody>
          <a:bodyPr>
            <a:normAutofit fontScale="70000" lnSpcReduction="20000"/>
          </a:bodyPr>
          <a:lstStyle/>
          <a:p>
            <a:r>
              <a:rPr lang="en-US" dirty="0">
                <a:latin typeface="Courier New" panose="02070309020205020404" pitchFamily="49" charset="0"/>
                <a:cs typeface="Courier New" panose="02070309020205020404" pitchFamily="49" charset="0"/>
              </a:rPr>
              <a:t>node.default['haproxy']['members']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ec2-52-8-71-11.us-west-1.compute.amazonaws.com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sz="3600" dirty="0" smtClean="0"/>
              <a:t>52.8.71.11</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=&gt; </a:t>
            </a:r>
            <a:r>
              <a:rPr lang="uk-UA" dirty="0" smtClean="0">
                <a:latin typeface="Courier New" panose="02070309020205020404" pitchFamily="49" charset="0"/>
                <a:cs typeface="Courier New" panose="02070309020205020404" pitchFamily="49" charset="0"/>
              </a:rPr>
              <a:t>'</a:t>
            </a:r>
            <a:r>
              <a:rPr lang="en-US" dirty="0" smtClean="0"/>
              <a:t>ec2-54-176-64-173.us-west-1.compute.amazonaws.com</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uk-UA" dirty="0" smtClean="0">
                <a:latin typeface="Courier New" panose="02070309020205020404" pitchFamily="49" charset="0"/>
                <a:cs typeface="Courier New" panose="02070309020205020404" pitchFamily="49" charset="0"/>
              </a:rPr>
              <a:t>'</a:t>
            </a:r>
            <a:r>
              <a:rPr lang="en-US" dirty="0" smtClean="0"/>
              <a:t>54.175.46.48</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839629" y="2496807"/>
            <a:ext cx="9523142" cy="81239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839628" y="4980416"/>
            <a:ext cx="10415239" cy="86927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9712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51222" y="2464599"/>
            <a:ext cx="11935330" cy="884440"/>
          </a:xfrm>
        </p:spPr>
        <p:txBody>
          <a:bodyPr>
            <a:normAutofit fontScale="90000"/>
          </a:bodyPr>
          <a:lstStyle/>
          <a:p>
            <a:r>
              <a:rPr lang="en-US" dirty="0" smtClean="0"/>
              <a:t>GL: 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myhaproxy cookbook to dynamically use nodes with the web role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smtClean="0"/>
              <a:t>Every time we create a web node we need to update our load balancer (myhaproxy)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96887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ip-10-198-51-26.us-west-1.compute.internal</a:t>
            </a:r>
          </a:p>
          <a:p>
            <a:r>
              <a:rPr lang="en-US" dirty="0">
                <a:latin typeface="Courier New" panose="02070309020205020404" pitchFamily="49" charset="0"/>
                <a:cs typeface="Courier New" panose="02070309020205020404" pitchFamily="49" charset="0"/>
              </a:rPr>
              <a:t>    local_ipv4:      10.198.51.26</a:t>
            </a:r>
          </a:p>
          <a:p>
            <a:r>
              <a:rPr lang="en-US" dirty="0">
                <a:latin typeface="Courier New" panose="02070309020205020404" pitchFamily="49" charset="0"/>
                <a:cs typeface="Courier New" panose="02070309020205020404" pitchFamily="49" charset="0"/>
              </a:rPr>
              <a:t>    private_ips:     10.198.51.26</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ec2-204-236-155-223.us-west-1.compute.amazonaws.com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204.236.155.223</a:t>
            </a:r>
          </a:p>
          <a:p>
            <a:r>
              <a:rPr lang="en-US" dirty="0">
                <a:latin typeface="Courier New" panose="02070309020205020404" pitchFamily="49" charset="0"/>
                <a:cs typeface="Courier New" panose="02070309020205020404" pitchFamily="49" charset="0"/>
              </a:rPr>
              <a:t>    public_ipv4:     204.236.155.223</a:t>
            </a:r>
          </a:p>
        </p:txBody>
      </p:sp>
      <p:sp>
        <p:nvSpPr>
          <p:cNvPr id="3" name="Title 2"/>
          <p:cNvSpPr>
            <a:spLocks noGrp="1"/>
          </p:cNvSpPr>
          <p:nvPr>
            <p:ph type="title"/>
          </p:nvPr>
        </p:nvSpPr>
        <p:spPr/>
        <p:txBody>
          <a:bodyPr/>
          <a:lstStyle/>
          <a:p>
            <a:r>
              <a:rPr lang="en-US" dirty="0" smtClean="0"/>
              <a:t>GL: Showing node1 Cloud Attributes</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node1 -a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09223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latin typeface="Courier New" panose="02070309020205020404" pitchFamily="49" charset="0"/>
                <a:cs typeface="Courier New" panose="02070309020205020404" pitchFamily="49" charset="0"/>
              </a:rPr>
              <a:t>node3:</a:t>
            </a:r>
          </a:p>
          <a:p>
            <a:r>
              <a:rPr lang="en-US" dirty="0">
                <a:latin typeface="Courier New" panose="02070309020205020404" pitchFamily="49" charset="0"/>
                <a:cs typeface="Courier New" panose="02070309020205020404" pitchFamily="49" charset="0"/>
              </a:rPr>
              <a:t>  cloud:</a:t>
            </a:r>
          </a:p>
          <a:p>
            <a:r>
              <a:rPr lang="en-US" dirty="0">
                <a:latin typeface="Courier New" panose="02070309020205020404" pitchFamily="49" charset="0"/>
                <a:cs typeface="Courier New" panose="02070309020205020404" pitchFamily="49" charset="0"/>
              </a:rPr>
              <a:t>    local_hostname:  ip-10-197-105-148.us-west-1.compute.internal</a:t>
            </a:r>
          </a:p>
          <a:p>
            <a:r>
              <a:rPr lang="en-US" dirty="0">
                <a:latin typeface="Courier New" panose="02070309020205020404" pitchFamily="49" charset="0"/>
                <a:cs typeface="Courier New" panose="02070309020205020404" pitchFamily="49" charset="0"/>
              </a:rPr>
              <a:t>    local_ipv4:      10.197.105.148</a:t>
            </a:r>
          </a:p>
          <a:p>
            <a:r>
              <a:rPr lang="en-US" dirty="0">
                <a:latin typeface="Courier New" panose="02070309020205020404" pitchFamily="49" charset="0"/>
                <a:cs typeface="Courier New" panose="02070309020205020404" pitchFamily="49" charset="0"/>
              </a:rPr>
              <a:t>    private_ips:     10.197.105.148</a:t>
            </a:r>
          </a:p>
          <a:p>
            <a:r>
              <a:rPr lang="en-US" dirty="0">
                <a:latin typeface="Courier New" panose="02070309020205020404" pitchFamily="49" charset="0"/>
                <a:cs typeface="Courier New" panose="02070309020205020404" pitchFamily="49" charset="0"/>
              </a:rPr>
              <a:t>    provider:        ec2</a:t>
            </a:r>
          </a:p>
          <a:p>
            <a:r>
              <a:rPr lang="en-US" dirty="0">
                <a:latin typeface="Courier New" panose="02070309020205020404" pitchFamily="49" charset="0"/>
                <a:cs typeface="Courier New" panose="02070309020205020404" pitchFamily="49" charset="0"/>
              </a:rPr>
              <a:t>    public_hostname: </a:t>
            </a:r>
            <a:r>
              <a:rPr lang="en-US" dirty="0" smtClean="0">
                <a:latin typeface="Courier New" panose="02070309020205020404" pitchFamily="49" charset="0"/>
                <a:cs typeface="Courier New" panose="02070309020205020404" pitchFamily="49" charset="0"/>
              </a:rPr>
              <a:t>ec2-54-176-64-173.us-west-1.compute.amazonaws.com</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public_ips:      54.176.64.173</a:t>
            </a:r>
          </a:p>
          <a:p>
            <a:r>
              <a:rPr lang="en-US" dirty="0">
                <a:latin typeface="Courier New" panose="02070309020205020404" pitchFamily="49" charset="0"/>
                <a:cs typeface="Courier New" panose="02070309020205020404" pitchFamily="49" charset="0"/>
              </a:rPr>
              <a:t>    public_ipv4:     54.176.64.173</a:t>
            </a:r>
          </a:p>
        </p:txBody>
      </p:sp>
      <p:sp>
        <p:nvSpPr>
          <p:cNvPr id="3" name="Title 2"/>
          <p:cNvSpPr>
            <a:spLocks noGrp="1"/>
          </p:cNvSpPr>
          <p:nvPr>
            <p:ph type="title"/>
          </p:nvPr>
        </p:nvSpPr>
        <p:spPr/>
        <p:txBody>
          <a:bodyPr/>
          <a:lstStyle/>
          <a:p>
            <a:r>
              <a:rPr lang="en-US" dirty="0" smtClean="0"/>
              <a:t>GL: </a:t>
            </a:r>
            <a:r>
              <a:rPr lang="en-US" dirty="0"/>
              <a:t>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node3 -a cloud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89951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smtClean="0"/>
              <a:t>GL: Remove the Hard-coded Members</a:t>
            </a:r>
            <a:endParaRPr lang="en-US" dirty="0"/>
          </a:p>
        </p:txBody>
      </p:sp>
      <p:sp>
        <p:nvSpPr>
          <p:cNvPr id="3" name="Content Placeholder 2"/>
          <p:cNvSpPr>
            <a:spLocks noGrp="1"/>
          </p:cNvSpPr>
          <p:nvPr>
            <p:ph sz="quarter" idx="10"/>
          </p:nvPr>
        </p:nvSpPr>
        <p:spPr>
          <a:xfrm>
            <a:off x="1121104" y="2113747"/>
            <a:ext cx="14423693" cy="5915131"/>
          </a:xfrm>
        </p:spPr>
        <p:txBody>
          <a:bodyPr>
            <a:normAutofit fontScale="70000" lnSpcReduction="20000"/>
          </a:bodyPr>
          <a:lstStyle/>
          <a:p>
            <a:r>
              <a:rPr lang="en-US" dirty="0" err="1"/>
              <a:t>node.default</a:t>
            </a:r>
            <a:r>
              <a:rPr lang="en-US" dirty="0"/>
              <a:t>['haproxy']['members'] = [{</a:t>
            </a:r>
          </a:p>
          <a:p>
            <a:r>
              <a:rPr lang="en-US" dirty="0"/>
              <a:t>    </a:t>
            </a:r>
            <a:r>
              <a:rPr lang="uk-UA" dirty="0"/>
              <a:t>'</a:t>
            </a:r>
            <a:r>
              <a:rPr lang="en-US" dirty="0"/>
              <a:t>hostname</a:t>
            </a:r>
            <a:r>
              <a:rPr lang="uk-UA" dirty="0"/>
              <a:t>'</a:t>
            </a:r>
            <a:r>
              <a:rPr lang="en-US" dirty="0"/>
              <a:t>  =&gt; </a:t>
            </a:r>
            <a:r>
              <a:rPr lang="uk-UA" dirty="0"/>
              <a:t>'</a:t>
            </a:r>
            <a:r>
              <a:rPr lang="en-US" sz="3600" dirty="0"/>
              <a:t>ec2-52-8-71-11.us-west-1.compute.amazonaws.com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sz="3600" dirty="0"/>
              <a:t>52.8.71.11</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  {</a:t>
            </a:r>
          </a:p>
          <a:p>
            <a:r>
              <a:rPr lang="en-US" dirty="0"/>
              <a:t>    </a:t>
            </a:r>
            <a:r>
              <a:rPr lang="uk-UA" dirty="0"/>
              <a:t>'</a:t>
            </a:r>
            <a:r>
              <a:rPr lang="en-US" dirty="0"/>
              <a:t>hostname</a:t>
            </a:r>
            <a:r>
              <a:rPr lang="uk-UA" dirty="0"/>
              <a:t>'</a:t>
            </a:r>
            <a:r>
              <a:rPr lang="en-US" dirty="0"/>
              <a:t>  =&gt; </a:t>
            </a:r>
            <a:r>
              <a:rPr lang="uk-UA" dirty="0"/>
              <a:t>'</a:t>
            </a:r>
            <a:r>
              <a:rPr lang="en-US" dirty="0"/>
              <a:t>ec2-54-176-64-173.us-west-1.compute.amazonaws.com</a:t>
            </a:r>
            <a:r>
              <a:rPr lang="uk-UA" dirty="0"/>
              <a:t>'</a:t>
            </a:r>
            <a:r>
              <a:rPr lang="en-US" dirty="0"/>
              <a:t>,</a:t>
            </a:r>
          </a:p>
          <a:p>
            <a:r>
              <a:rPr lang="en-US" dirty="0"/>
              <a:t>    </a:t>
            </a:r>
            <a:r>
              <a:rPr lang="uk-UA" dirty="0"/>
              <a:t>'</a:t>
            </a:r>
            <a:r>
              <a:rPr lang="en-US" dirty="0" err="1"/>
              <a:t>ipaddress</a:t>
            </a:r>
            <a:r>
              <a:rPr lang="uk-UA" dirty="0"/>
              <a:t>'</a:t>
            </a:r>
            <a:r>
              <a:rPr lang="en-US" dirty="0"/>
              <a:t> =&gt; </a:t>
            </a:r>
            <a:r>
              <a:rPr lang="uk-UA" dirty="0"/>
              <a:t>'</a:t>
            </a:r>
            <a:r>
              <a:rPr lang="en-US" dirty="0"/>
              <a:t>54.175.46.48</a:t>
            </a:r>
            <a:r>
              <a:rPr lang="uk-UA" dirty="0"/>
              <a:t>'</a:t>
            </a:r>
            <a:r>
              <a:rPr lang="en-US" dirty="0"/>
              <a:t>,</a:t>
            </a:r>
          </a:p>
          <a:p>
            <a:r>
              <a:rPr lang="en-US" dirty="0"/>
              <a:t>    </a:t>
            </a:r>
            <a:r>
              <a:rPr lang="uk-UA" dirty="0"/>
              <a:t>'</a:t>
            </a:r>
            <a:r>
              <a:rPr lang="en-US" dirty="0"/>
              <a:t>port</a:t>
            </a:r>
            <a:r>
              <a:rPr lang="uk-UA" dirty="0"/>
              <a:t>'</a:t>
            </a:r>
            <a:r>
              <a:rPr lang="en-US" dirty="0"/>
              <a:t> =&gt; 80,</a:t>
            </a:r>
          </a:p>
          <a:p>
            <a:r>
              <a:rPr lang="en-US" dirty="0"/>
              <a:t>    </a:t>
            </a:r>
            <a:r>
              <a:rPr lang="uk-UA" dirty="0"/>
              <a:t>'</a:t>
            </a:r>
            <a:r>
              <a:rPr lang="en-US" dirty="0" err="1"/>
              <a:t>ssl_port</a:t>
            </a:r>
            <a:r>
              <a:rPr lang="uk-UA" dirty="0"/>
              <a:t>'</a:t>
            </a:r>
            <a:r>
              <a:rPr lang="en-US" dirty="0"/>
              <a:t> =&gt; 80</a:t>
            </a:r>
          </a:p>
          <a:p>
            <a:r>
              <a:rPr lang="en-US" dirty="0"/>
              <a:t>  }</a:t>
            </a:r>
          </a:p>
          <a:p>
            <a:r>
              <a:rPr lang="en-US" dirty="0"/>
              <a:t>]</a:t>
            </a:r>
          </a:p>
          <a:p>
            <a:r>
              <a:rPr lang="en-US" dirty="0" err="1" smtClean="0">
                <a:latin typeface="Courier New" panose="02070309020205020404" pitchFamily="49" charset="0"/>
                <a:cs typeface="Courier New" panose="02070309020205020404" pitchFamily="49" charset="0"/>
              </a:rPr>
              <a:t>include_recipe</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~/chef-repo/cookbooks/myhaproxy/recipes/default.rb</a:t>
            </a:r>
          </a:p>
        </p:txBody>
      </p:sp>
      <p:sp>
        <p:nvSpPr>
          <p:cNvPr id="8" name="Text Placeholder 7"/>
          <p:cNvSpPr>
            <a:spLocks noGrp="1"/>
          </p:cNvSpPr>
          <p:nvPr>
            <p:ph type="body" sz="quarter" idx="12"/>
          </p:nvPr>
        </p:nvSpPr>
        <p:spPr>
          <a:xfrm>
            <a:off x="1124446" y="2121124"/>
            <a:ext cx="14404273" cy="5372496"/>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49234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sz="3200" dirty="0"/>
              <a:t>all_web_nodes = search</a:t>
            </a:r>
            <a:r>
              <a:rPr lang="en-US" sz="3200" dirty="0" smtClean="0"/>
              <a:t>(</a:t>
            </a:r>
            <a:r>
              <a:rPr lang="uk-UA" sz="3200" dirty="0" smtClean="0"/>
              <a:t>'</a:t>
            </a:r>
            <a:r>
              <a:rPr lang="en-US" sz="3200" dirty="0" smtClean="0"/>
              <a:t>node</a:t>
            </a:r>
            <a:r>
              <a:rPr lang="uk-UA" sz="3200" dirty="0" smtClean="0"/>
              <a:t>'</a:t>
            </a:r>
            <a:r>
              <a:rPr lang="en-US" sz="3200" dirty="0" smtClean="0"/>
              <a:t>,</a:t>
            </a:r>
            <a:r>
              <a:rPr lang="uk-UA" sz="3200" dirty="0" smtClean="0"/>
              <a:t>'</a:t>
            </a:r>
            <a:r>
              <a:rPr lang="en-US" sz="3200" dirty="0" err="1" smtClean="0"/>
              <a:t>role:web</a:t>
            </a:r>
            <a:r>
              <a:rPr lang="uk-UA" sz="3200" dirty="0" smtClean="0"/>
              <a:t>'</a:t>
            </a:r>
            <a:r>
              <a:rPr lang="en-US" sz="3200" dirty="0" smtClean="0"/>
              <a:t>)</a:t>
            </a:r>
            <a:endParaRPr lang="en-US" sz="3200" dirty="0"/>
          </a:p>
          <a:p>
            <a:endParaRPr lang="en-US" sz="3200" dirty="0" smtClean="0"/>
          </a:p>
          <a:p>
            <a:r>
              <a:rPr lang="en-US" sz="3200" dirty="0"/>
              <a:t>#TODO: </a:t>
            </a:r>
            <a:r>
              <a:rPr lang="en-US" sz="3200" dirty="0" smtClean="0"/>
              <a:t>Convert all found nodes into hashes with </a:t>
            </a:r>
            <a:r>
              <a:rPr lang="en-US" sz="3200" dirty="0" err="1" smtClean="0"/>
              <a:t>ipaddress</a:t>
            </a:r>
            <a:r>
              <a:rPr lang="en-US" sz="3200" dirty="0" smtClean="0"/>
              <a:t>, </a:t>
            </a:r>
          </a:p>
          <a:p>
            <a:r>
              <a:rPr lang="en-US" sz="3200" dirty="0" smtClean="0"/>
              <a:t>#      hostname, port, </a:t>
            </a:r>
            <a:r>
              <a:rPr lang="en-US" sz="3200" dirty="0" err="1" smtClean="0"/>
              <a:t>ssl_port</a:t>
            </a:r>
            <a:endParaRPr lang="en-US" sz="3200" dirty="0"/>
          </a:p>
          <a:p>
            <a:r>
              <a:rPr lang="en-US" sz="3200" dirty="0" smtClean="0"/>
              <a:t>#TODO: Assign all the hashes to the node's haproxy members </a:t>
            </a:r>
          </a:p>
          <a:p>
            <a:r>
              <a:rPr lang="en-US" sz="3200" dirty="0" smtClean="0"/>
              <a:t>#      attribute.</a:t>
            </a:r>
            <a:endParaRPr lang="en-US" sz="3200" dirty="0"/>
          </a:p>
          <a:p>
            <a:endParaRPr lang="en-US" sz="3200" dirty="0"/>
          </a:p>
          <a:p>
            <a:r>
              <a:rPr lang="en-US" sz="3200" dirty="0" err="1"/>
              <a:t>include_recipe</a:t>
            </a:r>
            <a:r>
              <a:rPr lang="en-US" sz="3200" dirty="0"/>
              <a:t> </a:t>
            </a:r>
            <a:r>
              <a:rPr lang="uk-UA" sz="3200" dirty="0" smtClean="0"/>
              <a:t>'</a:t>
            </a:r>
            <a:r>
              <a:rPr lang="en-US" sz="3200" dirty="0" smtClean="0"/>
              <a:t>haproxy</a:t>
            </a:r>
            <a:r>
              <a:rPr lang="en-US" sz="3200" dirty="0"/>
              <a:t>::</a:t>
            </a:r>
            <a:r>
              <a:rPr lang="en-US" sz="3200" dirty="0" smtClean="0"/>
              <a:t>default</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2023310"/>
            <a:ext cx="14404273" cy="828115"/>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75338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Creating an Array to Store the Converted </a:t>
            </a:r>
            <a:r>
              <a:rPr lang="en-US" sz="4800" dirty="0"/>
              <a:t>M</a:t>
            </a:r>
            <a:r>
              <a:rPr lang="en-US" sz="4800" dirty="0" smtClean="0"/>
              <a:t>embers</a:t>
            </a:r>
            <a:endParaRPr lang="en-US" sz="4800" dirty="0"/>
          </a:p>
        </p:txBody>
      </p:sp>
      <p:sp>
        <p:nvSpPr>
          <p:cNvPr id="3" name="Content Placeholder 2"/>
          <p:cNvSpPr>
            <a:spLocks noGrp="1"/>
          </p:cNvSpPr>
          <p:nvPr>
            <p:ph sz="quarter" idx="10"/>
          </p:nvPr>
        </p:nvSpPr>
        <p:spPr>
          <a:xfrm>
            <a:off x="1121104" y="2035927"/>
            <a:ext cx="14423693" cy="6298733"/>
          </a:xfrm>
        </p:spPr>
        <p:txBody>
          <a:bodyPr>
            <a:noAutofit/>
          </a:bodyPr>
          <a:lstStyle/>
          <a:p>
            <a:r>
              <a:rPr lang="en-US" sz="3200" dirty="0">
                <a:latin typeface="Courier New" panose="02070309020205020404" pitchFamily="49" charset="0"/>
                <a:cs typeface="Courier New" panose="02070309020205020404" pitchFamily="49" charset="0"/>
              </a:rPr>
              <a:t>all_web_nodes = search</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node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a:p>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members = []</a:t>
            </a:r>
          </a:p>
          <a:p>
            <a:endParaRPr lang="en-US" sz="3200" dirty="0" smtClean="0">
              <a:latin typeface="Courier New" panose="02070309020205020404" pitchFamily="49" charset="0"/>
              <a:cs typeface="Courier New" panose="02070309020205020404" pitchFamily="49" charset="0"/>
            </a:endParaRPr>
          </a:p>
          <a:p>
            <a:r>
              <a:rPr lang="en-US" sz="3200" dirty="0"/>
              <a:t>#TODO: Convert all found nodes into hashes with </a:t>
            </a:r>
            <a:r>
              <a:rPr lang="en-US" sz="3200" dirty="0" err="1"/>
              <a:t>ipaddress</a:t>
            </a:r>
            <a:r>
              <a:rPr lang="en-US" sz="3200" dirty="0"/>
              <a:t>, </a:t>
            </a:r>
          </a:p>
          <a:p>
            <a:r>
              <a:rPr lang="en-US" sz="3200" dirty="0"/>
              <a:t>#      hostname, port, </a:t>
            </a:r>
            <a:r>
              <a:rPr lang="en-US" sz="3200" dirty="0" err="1"/>
              <a:t>ssl_port</a:t>
            </a:r>
            <a:endParaRPr lang="en-US" sz="3200" dirty="0"/>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node.default</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haproxy</a:t>
            </a:r>
            <a:r>
              <a:rPr lang="en-US" sz="3200" dirty="0" smtClean="0">
                <a:latin typeface="Courier New" panose="02070309020205020404" pitchFamily="49" charset="0"/>
                <a:cs typeface="Courier New" panose="02070309020205020404" pitchFamily="49" charset="0"/>
              </a:rPr>
              <a:t>']['members'] = members</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include_recipe</a:t>
            </a:r>
            <a:r>
              <a:rPr lang="en-US" sz="3200" dirty="0" smtClean="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haproxy::default</a:t>
            </a:r>
            <a:r>
              <a:rPr lang="uk-UA"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7" name="Text Placeholder 6"/>
          <p:cNvSpPr>
            <a:spLocks noGrp="1"/>
          </p:cNvSpPr>
          <p:nvPr>
            <p:ph type="body" sz="quarter" idx="13"/>
          </p:nvPr>
        </p:nvSpPr>
        <p:spPr>
          <a:xfrm>
            <a:off x="1135042" y="3166945"/>
            <a:ext cx="14404273" cy="36352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19961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Populating the Members with Each </a:t>
            </a:r>
            <a:r>
              <a:rPr lang="en-US" sz="4800" dirty="0"/>
              <a:t>N</a:t>
            </a:r>
            <a:r>
              <a:rPr lang="en-US" sz="4800" dirty="0" smtClean="0"/>
              <a:t>ew </a:t>
            </a:r>
            <a:r>
              <a:rPr lang="en-US" sz="4800" dirty="0"/>
              <a:t>M</a:t>
            </a:r>
            <a:r>
              <a:rPr lang="en-US" sz="4800" dirty="0" smtClean="0"/>
              <a:t>ember</a:t>
            </a:r>
            <a:endParaRPr lang="en-US" sz="4800" dirty="0"/>
          </a:p>
        </p:txBody>
      </p:sp>
      <p:sp>
        <p:nvSpPr>
          <p:cNvPr id="3" name="Content Placeholder 2"/>
          <p:cNvSpPr>
            <a:spLocks noGrp="1"/>
          </p:cNvSpPr>
          <p:nvPr>
            <p:ph sz="quarter" idx="10"/>
          </p:nvPr>
        </p:nvSpPr>
        <p:spPr>
          <a:xfrm>
            <a:off x="1121104" y="2035927"/>
            <a:ext cx="14423693" cy="6298733"/>
          </a:xfrm>
        </p:spPr>
        <p:txBody>
          <a:bodyPr>
            <a:normAutofit fontScale="70000" lnSpcReduction="20000"/>
          </a:bodyPr>
          <a:lstStyle/>
          <a:p>
            <a:r>
              <a:rPr lang="en-US" dirty="0" err="1">
                <a:latin typeface="Courier New" panose="02070309020205020404" pitchFamily="49" charset="0"/>
                <a:cs typeface="Courier New" panose="02070309020205020404" pitchFamily="49" charset="0"/>
              </a:rPr>
              <a:t>all_web_nodes</a:t>
            </a:r>
            <a:r>
              <a:rPr lang="en-US" dirty="0">
                <a:latin typeface="Courier New" panose="02070309020205020404" pitchFamily="49" charset="0"/>
                <a:cs typeface="Courier New" panose="02070309020205020404" pitchFamily="49" charset="0"/>
              </a:rPr>
              <a:t>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all_web_nodes.each</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do |</a:t>
            </a:r>
            <a:r>
              <a:rPr lang="en-US" dirty="0" err="1">
                <a:latin typeface="Courier New" panose="02070309020205020404" pitchFamily="49" charset="0"/>
                <a:cs typeface="Courier New" panose="02070309020205020404" pitchFamily="49" charset="0"/>
              </a:rPr>
              <a:t>web_node</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  member = {}</a:t>
            </a:r>
            <a:endParaRPr lang="en-US" dirty="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TODO: </a:t>
            </a:r>
            <a:r>
              <a:rPr lang="en-US" dirty="0" smtClean="0">
                <a:latin typeface="Courier New" panose="02070309020205020404" pitchFamily="49" charset="0"/>
                <a:cs typeface="Courier New" panose="02070309020205020404" pitchFamily="49" charset="0"/>
              </a:rPr>
              <a:t>Populate the hash with hostname, </a:t>
            </a:r>
            <a:r>
              <a:rPr lang="en-US" dirty="0" err="1" smtClean="0">
                <a:latin typeface="Courier New" panose="02070309020205020404" pitchFamily="49" charset="0"/>
                <a:cs typeface="Courier New" panose="02070309020205020404" pitchFamily="49" charset="0"/>
              </a:rPr>
              <a:t>ipaddress</a:t>
            </a:r>
            <a:r>
              <a:rPr lang="en-US" dirty="0" smtClean="0">
                <a:latin typeface="Courier New" panose="02070309020205020404" pitchFamily="49" charset="0"/>
                <a:cs typeface="Courier New" panose="02070309020205020404" pitchFamily="49" charset="0"/>
              </a:rPr>
              <a:t>, port, and </a:t>
            </a:r>
          </a:p>
          <a:p>
            <a:r>
              <a:rPr lang="en-US" dirty="0"/>
              <a:t> </a:t>
            </a:r>
            <a:r>
              <a:rPr lang="en-US" dirty="0" smtClean="0"/>
              <a:t> #       </a:t>
            </a:r>
            <a:r>
              <a:rPr lang="en-US" dirty="0" err="1" smtClean="0">
                <a:latin typeface="Courier New" panose="02070309020205020404" pitchFamily="49" charset="0"/>
                <a:cs typeface="Courier New" panose="02070309020205020404" pitchFamily="49" charset="0"/>
              </a:rPr>
              <a:t>ssl_port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  </a:t>
            </a:r>
            <a:r>
              <a:rPr lang="en-US" dirty="0" err="1" smtClean="0">
                <a:latin typeface="Courier New" panose="02070309020205020404" pitchFamily="49" charset="0"/>
                <a:cs typeface="Courier New" panose="02070309020205020404" pitchFamily="49" charset="0"/>
              </a:rPr>
              <a:t>members.push</a:t>
            </a:r>
            <a:r>
              <a:rPr lang="en-US" dirty="0" smtClean="0">
                <a:latin typeface="Courier New" panose="02070309020205020404" pitchFamily="49" charset="0"/>
                <a:cs typeface="Courier New" panose="02070309020205020404" pitchFamily="49" charset="0"/>
              </a:rPr>
              <a:t>(member</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end</a:t>
            </a:r>
          </a:p>
          <a:p>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node.default</a:t>
            </a:r>
            <a:r>
              <a:rPr lang="en-US" dirty="0">
                <a:latin typeface="Courier New" panose="02070309020205020404" pitchFamily="49" charset="0"/>
                <a:cs typeface="Courier New" panose="02070309020205020404" pitchFamily="49" charset="0"/>
              </a:rPr>
              <a: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
        <p:nvSpPr>
          <p:cNvPr id="9" name="Text Placeholder 6"/>
          <p:cNvSpPr>
            <a:spLocks noGrp="1"/>
          </p:cNvSpPr>
          <p:nvPr>
            <p:ph type="body" sz="quarter" idx="13"/>
          </p:nvPr>
        </p:nvSpPr>
        <p:spPr>
          <a:xfrm>
            <a:off x="1135042" y="3655009"/>
            <a:ext cx="14404273" cy="2618126"/>
          </a:xfrm>
        </p:spPr>
        <p:txBody>
          <a:bodyPr/>
          <a:lstStyle/>
          <a:p>
            <a:endParaRPr lang="en-US" dirty="0"/>
          </a:p>
        </p:txBody>
      </p:sp>
    </p:spTree>
    <p:extLst>
      <p:ext uri="{BB962C8B-B14F-4D97-AF65-F5344CB8AC3E}">
        <p14:creationId xmlns:p14="http://schemas.microsoft.com/office/powerpoint/2010/main" val="3310141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Populating the Hash with Node </a:t>
            </a:r>
            <a:r>
              <a:rPr lang="en-US" dirty="0"/>
              <a:t>D</a:t>
            </a:r>
            <a:r>
              <a:rPr lang="en-US" dirty="0" smtClean="0"/>
              <a:t>etails</a:t>
            </a:r>
            <a:endParaRPr lang="en-US" dirty="0"/>
          </a:p>
        </p:txBody>
      </p:sp>
      <p:sp>
        <p:nvSpPr>
          <p:cNvPr id="3" name="Content Placeholder 2"/>
          <p:cNvSpPr>
            <a:spLocks noGrp="1"/>
          </p:cNvSpPr>
          <p:nvPr>
            <p:ph sz="quarter" idx="10"/>
          </p:nvPr>
        </p:nvSpPr>
        <p:spPr>
          <a:xfrm>
            <a:off x="1121104" y="2035927"/>
            <a:ext cx="14423693" cy="6126766"/>
          </a:xfrm>
        </p:spPr>
        <p:txBody>
          <a:bodyPr>
            <a:normAutofit fontScale="92500" lnSpcReduction="20000"/>
          </a:bodyPr>
          <a:lstStyle/>
          <a:p>
            <a:r>
              <a:rPr lang="en-US" sz="3200" dirty="0" smtClean="0">
                <a:latin typeface="Courier New" panose="02070309020205020404" pitchFamily="49" charset="0"/>
                <a:cs typeface="Courier New" panose="02070309020205020404" pitchFamily="49" charset="0"/>
              </a:rPr>
              <a:t># ... BEFORE THE LOOP IN THE RECIPE ...</a:t>
            </a:r>
          </a:p>
          <a:p>
            <a:endParaRPr lang="en-US" sz="3200" dirty="0" smtClean="0">
              <a:latin typeface="Courier New" panose="02070309020205020404" pitchFamily="49" charset="0"/>
              <a:cs typeface="Courier New" panose="02070309020205020404" pitchFamily="49" charset="0"/>
            </a:endParaRPr>
          </a:p>
          <a:p>
            <a:r>
              <a:rPr lang="en-US" sz="3200" dirty="0" err="1" smtClean="0">
                <a:latin typeface="Courier New" panose="02070309020205020404" pitchFamily="49" charset="0"/>
                <a:cs typeface="Courier New" panose="02070309020205020404" pitchFamily="49" charset="0"/>
              </a:rPr>
              <a:t>all_web_nodes.each</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do |</a:t>
            </a:r>
            <a:r>
              <a:rPr lang="en-US" sz="3200" dirty="0" err="1">
                <a:latin typeface="Courier New" panose="02070309020205020404" pitchFamily="49" charset="0"/>
                <a:cs typeface="Courier New" panose="02070309020205020404" pitchFamily="49" charset="0"/>
              </a:rPr>
              <a:t>web_node</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member = { </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public_hostname</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ipaddress</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a:t>
            </a:r>
            <a:r>
              <a:rPr lang="en-US" sz="3200" dirty="0" err="1">
                <a:latin typeface="Courier New" panose="02070309020205020404" pitchFamily="49" charset="0"/>
                <a:cs typeface="Courier New" panose="02070309020205020404" pitchFamily="49" charset="0"/>
              </a:rPr>
              <a:t>web_node</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cloud</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public_ipv4</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r>
              <a:rPr lang="uk-UA"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ssl_port</a:t>
            </a:r>
            <a:r>
              <a:rPr lang="uk-UA" sz="3200" dirty="0" smtClean="0">
                <a:latin typeface="Courier New" panose="02070309020205020404" pitchFamily="49" charset="0"/>
                <a:cs typeface="Courier New" panose="02070309020205020404" pitchFamily="49" charset="0"/>
              </a:rPr>
              <a:t>'</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=&gt; 80</a:t>
            </a:r>
          </a:p>
          <a:p>
            <a:r>
              <a:rPr lang="en-US" sz="3200" dirty="0">
                <a:latin typeface="Courier New" panose="02070309020205020404" pitchFamily="49" charset="0"/>
                <a:cs typeface="Courier New" panose="02070309020205020404" pitchFamily="49" charset="0"/>
              </a:rPr>
              <a:t>  }</a:t>
            </a:r>
          </a:p>
          <a:p>
            <a:r>
              <a:rPr lang="en-US" sz="3200" dirty="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members.push</a:t>
            </a:r>
            <a:r>
              <a:rPr lang="en-US" sz="3200" dirty="0" smtClean="0">
                <a:latin typeface="Courier New" panose="02070309020205020404" pitchFamily="49" charset="0"/>
                <a:cs typeface="Courier New" panose="02070309020205020404" pitchFamily="49" charset="0"/>
              </a:rPr>
              <a:t>(member)</a:t>
            </a:r>
            <a:endParaRPr lang="en-US" sz="3200" dirty="0">
              <a:latin typeface="Courier New" panose="02070309020205020404" pitchFamily="49" charset="0"/>
              <a:cs typeface="Courier New" panose="02070309020205020404" pitchFamily="49" charset="0"/>
            </a:endParaRPr>
          </a:p>
          <a:p>
            <a:r>
              <a:rPr lang="en-US" sz="3200" dirty="0" smtClean="0">
                <a:latin typeface="Courier New" panose="02070309020205020404" pitchFamily="49" charset="0"/>
                <a:cs typeface="Courier New" panose="02070309020205020404" pitchFamily="49" charset="0"/>
              </a:rPr>
              <a:t>end</a:t>
            </a:r>
          </a:p>
          <a:p>
            <a:endParaRPr lang="en-US" sz="3200" dirty="0"/>
          </a:p>
          <a:p>
            <a:r>
              <a:rPr lang="en-US" sz="3200" dirty="0"/>
              <a:t># </a:t>
            </a:r>
            <a:r>
              <a:rPr lang="en-US" sz="3200" dirty="0" smtClean="0"/>
              <a:t>... AFTER THE LOOP IN THE RECIPE </a:t>
            </a:r>
            <a:r>
              <a:rPr lang="en-US" sz="3200" dirty="0"/>
              <a:t>...</a:t>
            </a:r>
          </a:p>
          <a:p>
            <a:endParaRPr lang="en-US" sz="3200"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~/chef-repo/cookbooks/</a:t>
            </a:r>
            <a:r>
              <a:rPr lang="en-US" dirty="0" err="1">
                <a:latin typeface="Courier New" panose="02070309020205020404" pitchFamily="49" charset="0"/>
                <a:cs typeface="Courier New" panose="02070309020205020404" pitchFamily="49" charset="0"/>
              </a:rPr>
              <a:t>myhaproxy</a:t>
            </a:r>
            <a:r>
              <a:rPr lang="en-US" dirty="0">
                <a:latin typeface="Courier New" panose="02070309020205020404" pitchFamily="49" charset="0"/>
                <a:cs typeface="Courier New" panose="02070309020205020404" pitchFamily="49" charset="0"/>
              </a:rPr>
              <a:t>/recipes/</a:t>
            </a:r>
            <a:r>
              <a:rPr lang="en-US" dirty="0" err="1" smtClean="0">
                <a:latin typeface="Courier New" panose="02070309020205020404" pitchFamily="49" charset="0"/>
                <a:cs typeface="Courier New" panose="02070309020205020404" pitchFamily="49" charset="0"/>
              </a:rPr>
              <a:t>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937227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smtClean="0"/>
              <a:t>Create a Ruby Array and Ruby Hash</a:t>
            </a:r>
          </a:p>
          <a:p>
            <a:pPr marL="918610" lvl="1" indent="-609585">
              <a:buFont typeface="Wingdings" panose="05000000000000000000" pitchFamily="2" charset="2"/>
              <a:buChar char="Ø"/>
            </a:pPr>
            <a:r>
              <a:rPr lang="en-US" dirty="0"/>
              <a:t>Update the </a:t>
            </a:r>
            <a:r>
              <a:rPr lang="en-US" dirty="0" smtClean="0"/>
              <a:t>myhaproxy wrapper cookbook (for the load balancer) to </a:t>
            </a:r>
            <a:r>
              <a:rPr lang="en-US" dirty="0"/>
              <a:t>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136729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Final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latin typeface="Courier New" panose="02070309020205020404" pitchFamily="49" charset="0"/>
                <a:cs typeface="Courier New" panose="02070309020205020404" pitchFamily="49" charset="0"/>
              </a:rPr>
              <a:t>all_web_nodes = search</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node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role:web</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members = []</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all_web_nodes.each do |web_node|</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 = { </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public_hostname</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ipaddress</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a:t>
            </a:r>
            <a:r>
              <a:rPr lang="en-US" dirty="0" err="1">
                <a:latin typeface="Courier New" panose="02070309020205020404" pitchFamily="49" charset="0"/>
                <a:cs typeface="Courier New" panose="02070309020205020404" pitchFamily="49" charset="0"/>
              </a:rPr>
              <a:t>web_node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cloud</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public_ipv4</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a:t>
            </a:r>
            <a:r>
              <a:rPr lang="en-US" dirty="0">
                <a:latin typeface="Courier New" panose="02070309020205020404" pitchFamily="49" charset="0"/>
                <a:cs typeface="Courier New" panose="02070309020205020404" pitchFamily="49" charset="0"/>
              </a:rPr>
              <a:t>,</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ssl_port</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=&gt; 80</a:t>
            </a:r>
          </a:p>
          <a:p>
            <a:r>
              <a:rPr lang="en-US" dirty="0">
                <a:latin typeface="Courier New" panose="02070309020205020404" pitchFamily="49" charset="0"/>
                <a:cs typeface="Courier New" panose="02070309020205020404" pitchFamily="49" charset="0"/>
              </a:rPr>
              <a:t>  }</a:t>
            </a:r>
          </a:p>
          <a:p>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members.push(member)</a:t>
            </a:r>
          </a:p>
          <a:p>
            <a:r>
              <a:rPr lang="en-US" dirty="0">
                <a:latin typeface="Courier New" panose="02070309020205020404" pitchFamily="49" charset="0"/>
                <a:cs typeface="Courier New" panose="02070309020205020404" pitchFamily="49" charset="0"/>
              </a:rPr>
              <a:t>end</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node.default['haproxy']['members'] = members</a:t>
            </a:r>
          </a:p>
          <a:p>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include_recipe</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default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~/chef-repo/cookbooks/myhaproxy/recipes/default.rb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9526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Load Balancer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Update the myhaproxy cookbook to dynamically use nodes with the web role</a:t>
            </a:r>
          </a:p>
        </p:txBody>
      </p:sp>
      <p:sp>
        <p:nvSpPr>
          <p:cNvPr id="4" name="Content Placeholder 3"/>
          <p:cNvSpPr>
            <a:spLocks noGrp="1"/>
          </p:cNvSpPr>
          <p:nvPr>
            <p:ph sz="quarter" idx="11"/>
          </p:nvPr>
        </p:nvSpPr>
        <p:spPr/>
        <p:txBody>
          <a:bodyPr>
            <a:normAutofit fontScale="92500" lnSpcReduction="10000"/>
          </a:bodyPr>
          <a:lstStyle/>
          <a:p>
            <a:r>
              <a:rPr lang="en-US" dirty="0"/>
              <a:t>Every time we create a web node we need to update our load balancer (myhaproxy) cookbook. That doesn't feel right!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1202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myhaproxy cookbook</a:t>
            </a:r>
          </a:p>
          <a:p>
            <a:pPr marL="609585" indent="-609585">
              <a:lnSpc>
                <a:spcPct val="120000"/>
              </a:lnSpc>
              <a:buFont typeface="Wingdings" charset="2"/>
              <a:buChar char="q"/>
            </a:pPr>
            <a:r>
              <a:rPr lang="en-US" dirty="0" smtClean="0"/>
              <a:t>Upload the cookbook</a:t>
            </a:r>
          </a:p>
          <a:p>
            <a:pPr marL="609585" indent="-609585">
              <a:lnSpc>
                <a:spcPct val="120000"/>
              </a:lnSpc>
              <a:buFont typeface="Wingdings" charset="2"/>
              <a:buChar char="q"/>
            </a:pPr>
            <a:r>
              <a:rPr lang="en-US" dirty="0" smtClean="0"/>
              <a:t>Run chef-client on the load balancer node</a:t>
            </a:r>
          </a:p>
          <a:p>
            <a:pPr marL="609585" indent="-609585">
              <a:lnSpc>
                <a:spcPct val="120000"/>
              </a:lnSpc>
              <a:buFont typeface="Wingdings" charset="2"/>
              <a:buChar char="q"/>
            </a:pPr>
            <a:r>
              <a:rPr lang="en-US" dirty="0" smtClean="0"/>
              <a:t>Verify that the load balancer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14894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'myhaproxy'</a:t>
            </a:r>
          </a:p>
          <a:p>
            <a:r>
              <a:rPr lang="en-US" dirty="0">
                <a:latin typeface="Courier New" panose="02070309020205020404" pitchFamily="49" charset="0"/>
                <a:cs typeface="Courier New" panose="02070309020205020404" pitchFamily="49" charset="0"/>
              </a:rPr>
              <a:t>maintainer       'The Authors'</a:t>
            </a:r>
          </a:p>
          <a:p>
            <a:r>
              <a:rPr lang="en-US" dirty="0">
                <a:latin typeface="Courier New" panose="02070309020205020404" pitchFamily="49" charset="0"/>
                <a:cs typeface="Courier New" panose="02070309020205020404" pitchFamily="49" charset="0"/>
              </a:rPr>
              <a:t>maintainer_email 'you@example.com'</a:t>
            </a:r>
          </a:p>
          <a:p>
            <a:r>
              <a:rPr lang="en-US" dirty="0">
                <a:latin typeface="Courier New" panose="02070309020205020404" pitchFamily="49" charset="0"/>
                <a:cs typeface="Courier New" panose="02070309020205020404" pitchFamily="49" charset="0"/>
              </a:rPr>
              <a:t>license          'all_rights'</a:t>
            </a:r>
          </a:p>
          <a:p>
            <a:r>
              <a:rPr lang="en-US" dirty="0">
                <a:latin typeface="Courier New" panose="02070309020205020404" pitchFamily="49" charset="0"/>
                <a:cs typeface="Courier New" panose="02070309020205020404" pitchFamily="49" charset="0"/>
              </a:rPr>
              <a:t>description      'Installs/Configures myhaproxy'</a:t>
            </a:r>
          </a:p>
          <a:p>
            <a:r>
              <a:rPr lang="en-US" dirty="0">
                <a:latin typeface="Courier New" panose="02070309020205020404" pitchFamily="49" charset="0"/>
                <a:cs typeface="Courier New" panose="02070309020205020404" pitchFamily="49" charset="0"/>
              </a:rPr>
              <a:t>long_description 'Installs/Configures myhaproxy'</a:t>
            </a:r>
          </a:p>
          <a:p>
            <a:r>
              <a:rPr lang="en-US" dirty="0">
                <a:latin typeface="Courier New" panose="02070309020205020404" pitchFamily="49" charset="0"/>
                <a:cs typeface="Courier New" panose="02070309020205020404" pitchFamily="49" charset="0"/>
              </a:rPr>
              <a:t>version          </a:t>
            </a:r>
            <a:r>
              <a:rPr lang="en-US" dirty="0" smtClean="0">
                <a:latin typeface="Courier New" panose="02070309020205020404" pitchFamily="49" charset="0"/>
                <a:cs typeface="Courier New" panose="02070309020205020404" pitchFamily="49" charset="0"/>
              </a:rPr>
              <a:t>'1.0.0</a:t>
            </a:r>
            <a:r>
              <a:rPr lang="en-US" dirty="0">
                <a:latin typeface="Courier New" panose="02070309020205020404" pitchFamily="49" charset="0"/>
                <a:cs typeface="Courier New" panose="02070309020205020404" pitchFamily="49" charset="0"/>
              </a:rPr>
              <a:t>'</a:t>
            </a:r>
          </a:p>
          <a:p>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~/chef-repo/cookbooks/myhaproxy/metadata.rb</a:t>
            </a:r>
            <a:endParaRPr lang="en-US" dirty="0">
              <a:latin typeface="Courier New" panose="02070309020205020404" pitchFamily="49" charset="0"/>
              <a:cs typeface="Courier New" panose="02070309020205020404" pitchFamily="49" charset="0"/>
            </a:endParaRPr>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0769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'myhaproxy' from source at .</a:t>
            </a:r>
          </a:p>
          <a:p>
            <a:r>
              <a:rPr lang="en-US" dirty="0">
                <a:latin typeface="Courier New" panose="02070309020205020404" pitchFamily="49" charset="0"/>
                <a:cs typeface="Courier New" panose="02070309020205020404" pitchFamily="49" charset="0"/>
              </a:rPr>
              <a:t>Fetching cookbook index from https://supermarket.chef.io...</a:t>
            </a:r>
          </a:p>
          <a:p>
            <a:r>
              <a:rPr lang="en-US" dirty="0">
                <a:latin typeface="Courier New" panose="02070309020205020404" pitchFamily="49" charset="0"/>
                <a:cs typeface="Courier New" panose="02070309020205020404" pitchFamily="49" charset="0"/>
              </a:rPr>
              <a:t>Using build-essential (2.2.3)</a:t>
            </a:r>
          </a:p>
          <a:p>
            <a:r>
              <a:rPr lang="en-US" dirty="0">
                <a:latin typeface="Courier New" panose="02070309020205020404" pitchFamily="49" charset="0"/>
                <a:cs typeface="Courier New" panose="02070309020205020404" pitchFamily="49" charset="0"/>
              </a:rPr>
              <a:t>Using cpu (0.2.0)</a:t>
            </a:r>
          </a:p>
          <a:p>
            <a:r>
              <a:rPr lang="en-US" dirty="0">
                <a:latin typeface="Courier New" panose="02070309020205020404" pitchFamily="49" charset="0"/>
                <a:cs typeface="Courier New" panose="02070309020205020404" pitchFamily="49" charset="0"/>
              </a:rPr>
              <a:t>Using haproxy (1.6.6)</a:t>
            </a:r>
          </a:p>
          <a:p>
            <a:r>
              <a:rPr lang="en-US" dirty="0">
                <a:latin typeface="Courier New" panose="02070309020205020404" pitchFamily="49" charset="0"/>
                <a:cs typeface="Courier New" panose="02070309020205020404" pitchFamily="49" charset="0"/>
              </a:rPr>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latin typeface="Courier New" panose="02070309020205020404" pitchFamily="49" charset="0"/>
                <a:cs typeface="Courier New" panose="02070309020205020404" pitchFamily="49" charset="0"/>
              </a:rPr>
              <a:t>$ cd ~/chef-repo/cookbooks/myhaproxy</a:t>
            </a:r>
          </a:p>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0592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sz="2200" dirty="0">
                <a:latin typeface="Courier New" panose="02070309020205020404" pitchFamily="49" charset="0"/>
                <a:cs typeface="Courier New" panose="02070309020205020404" pitchFamily="49" charset="0"/>
              </a:rPr>
              <a:t>Uploaded build-essential (2.2.3) to: 'https://api.opscode.com:443/organizations/steveessentials2'</a:t>
            </a:r>
          </a:p>
          <a:p>
            <a:r>
              <a:rPr lang="en-US" sz="2200" dirty="0">
                <a:latin typeface="Courier New" panose="02070309020205020404" pitchFamily="49" charset="0"/>
                <a:cs typeface="Courier New" panose="02070309020205020404" pitchFamily="49" charset="0"/>
              </a:rPr>
              <a:t>Uploaded cpu (0.2.0) to: 'https://api.opscode.com:443/organizations/steveessentials2'</a:t>
            </a:r>
          </a:p>
          <a:p>
            <a:r>
              <a:rPr lang="en-US" sz="2200" dirty="0">
                <a:latin typeface="Courier New" panose="02070309020205020404" pitchFamily="49" charset="0"/>
                <a:cs typeface="Courier New" panose="02070309020205020404" pitchFamily="49" charset="0"/>
              </a:rPr>
              <a:t>Uploaded haproxy (1.6.6) to: 'https://api.opscode.com:443/organizations/steveessentials2'</a:t>
            </a:r>
          </a:p>
          <a:p>
            <a:r>
              <a:rPr lang="en-US" sz="2200" dirty="0">
                <a:latin typeface="Courier New" panose="02070309020205020404" pitchFamily="49" charset="0"/>
                <a:cs typeface="Courier New" panose="02070309020205020404" pitchFamily="49" charset="0"/>
              </a:rPr>
              <a:t>Uploaded myhaproxy (1.0.0) to: 'https://api.opscode.com:443/organizations/steveessentials2'</a:t>
            </a:r>
          </a:p>
          <a:p>
            <a:r>
              <a:rPr lang="en-US" sz="2200" dirty="0">
                <a:latin typeface="Courier New" panose="02070309020205020404" pitchFamily="49" charset="0"/>
                <a:cs typeface="Courier New" panose="02070309020205020404" pitchFamily="49" charset="0"/>
              </a:rPr>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193481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439532"/>
            <a:ext cx="14423693" cy="5567649"/>
          </a:xfrm>
        </p:spPr>
        <p:txBody>
          <a:bodyPr/>
          <a:lstStyle/>
          <a:p>
            <a:r>
              <a:rPr lang="en-US" dirty="0">
                <a:latin typeface="Courier New" panose="02070309020205020404" pitchFamily="49" charset="0"/>
                <a:cs typeface="Courier New" panose="02070309020205020404" pitchFamily="49" charset="0"/>
              </a:rPr>
              <a:t>ec2-54-210-192-12.compute-1.amazonaws.com Starting Chef Client, version 12.3.0</a:t>
            </a:r>
          </a:p>
          <a:p>
            <a:r>
              <a:rPr lang="en-US" dirty="0">
                <a:latin typeface="Courier New" panose="02070309020205020404" pitchFamily="49" charset="0"/>
                <a:cs typeface="Courier New" panose="02070309020205020404" pitchFamily="49" charset="0"/>
              </a:rPr>
              <a:t>ec2-54-210-192-12.compute-1.amazonaws.com resolving cookbooks for run list: ["myhaproxy"]</a:t>
            </a:r>
          </a:p>
          <a:p>
            <a:r>
              <a:rPr lang="en-US" dirty="0">
                <a:latin typeface="Courier New" panose="02070309020205020404" pitchFamily="49" charset="0"/>
                <a:cs typeface="Courier New" panose="02070309020205020404" pitchFamily="49" charset="0"/>
              </a:rPr>
              <a:t>ec2-54-210-192-12.compute-1.amazonaws.com Synchronizing Cookbooks:</a:t>
            </a:r>
          </a:p>
          <a:p>
            <a:r>
              <a:rPr lang="en-US" dirty="0">
                <a:latin typeface="Courier New" panose="02070309020205020404" pitchFamily="49" charset="0"/>
                <a:cs typeface="Courier New" panose="02070309020205020404" pitchFamily="49" charset="0"/>
              </a:rPr>
              <a:t>ec2-54-210-192-12.compute-1.amazonaws.com   - build-essential</a:t>
            </a:r>
          </a:p>
          <a:p>
            <a:r>
              <a:rPr lang="en-US" dirty="0">
                <a:latin typeface="Courier New" panose="02070309020205020404" pitchFamily="49" charset="0"/>
                <a:cs typeface="Courier New" panose="02070309020205020404" pitchFamily="49" charset="0"/>
              </a:rPr>
              <a:t>ec2-54-210-192-12.compute-1.amazonaws.com   - cpu</a:t>
            </a:r>
          </a:p>
          <a:p>
            <a:r>
              <a:rPr lang="en-US" dirty="0">
                <a:latin typeface="Courier New" panose="02070309020205020404" pitchFamily="49" charset="0"/>
                <a:cs typeface="Courier New" panose="02070309020205020404" pitchFamily="49" charset="0"/>
              </a:rPr>
              <a:t>ec2-54-210-192-12.compute-1.amazonaws.com   - haproxy</a:t>
            </a:r>
          </a:p>
          <a:p>
            <a:r>
              <a:rPr lang="en-US" dirty="0">
                <a:latin typeface="Courier New" panose="02070309020205020404" pitchFamily="49" charset="0"/>
                <a:cs typeface="Courier New" panose="02070309020205020404" pitchFamily="49" charset="0"/>
              </a:rPr>
              <a:t>ec2-54-210-192-12.compute-1.amazonaws.com   - myhaproxy</a:t>
            </a:r>
          </a:p>
          <a:p>
            <a:r>
              <a:rPr lang="en-US" dirty="0">
                <a:latin typeface="Courier New" panose="02070309020205020404" pitchFamily="49" charset="0"/>
                <a:cs typeface="Courier New" panose="02070309020205020404" pitchFamily="49" charset="0"/>
              </a:rPr>
              <a:t>ec2-54-210-192-12.compute-1.amazonaws.com Compiling Cookbooks...</a:t>
            </a:r>
          </a:p>
          <a:p>
            <a:r>
              <a:rPr lang="en-US" dirty="0">
                <a:latin typeface="Courier New" panose="02070309020205020404" pitchFamily="49" charset="0"/>
                <a:cs typeface="Courier New" panose="02070309020205020404" pitchFamily="49" charset="0"/>
              </a:rPr>
              <a:t>ec2-54-210-192-12.compute-1.amazonaws.com Converging 9 resources</a:t>
            </a:r>
          </a:p>
          <a:p>
            <a:r>
              <a:rPr lang="en-US" dirty="0">
                <a:latin typeface="Courier New" panose="02070309020205020404" pitchFamily="49" charset="0"/>
                <a:cs typeface="Courier New" panose="02070309020205020404" pitchFamily="49" charset="0"/>
              </a:rPr>
              <a:t>ec2-54-210-192-12.compute-1.amazonaws.com Recipe: haproxy::install_package</a:t>
            </a:r>
          </a:p>
          <a:p>
            <a:r>
              <a:rPr lang="en-US" dirty="0">
                <a:latin typeface="Courier New" panose="02070309020205020404" pitchFamily="49" charset="0"/>
                <a:cs typeface="Courier New" panose="02070309020205020404" pitchFamily="49" charset="0"/>
              </a:rPr>
              <a:t>ec2-54-210-192-12.compute-1.amazonaws.com   * yum_package[haproxy] action install (up to date</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a:xfrm>
            <a:off x="1121104" y="1263007"/>
            <a:ext cx="14422528" cy="1102383"/>
          </a:xfrm>
        </p:spPr>
        <p:txBody>
          <a:bodyPr/>
          <a:lstStyle/>
          <a:p>
            <a:r>
              <a:rPr lang="en-US" sz="3200" dirty="0">
                <a:latin typeface="Courier New" panose="02070309020205020404" pitchFamily="49" charset="0"/>
                <a:cs typeface="Courier New" panose="02070309020205020404" pitchFamily="49" charset="0"/>
              </a:rPr>
              <a:t>$ knife ssh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role:load_balancer</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a:t>
            </a:r>
            <a:r>
              <a:rPr lang="en-US" sz="3200" dirty="0" smtClean="0">
                <a:latin typeface="Courier New" panose="02070309020205020404" pitchFamily="49" charset="0"/>
                <a:cs typeface="Courier New" panose="02070309020205020404" pitchFamily="49" charset="0"/>
              </a:rPr>
              <a:t>USER -</a:t>
            </a:r>
            <a:r>
              <a:rPr lang="en-US" sz="3200" dirty="0">
                <a:latin typeface="Courier New" panose="02070309020205020404" pitchFamily="49" charset="0"/>
                <a:cs typeface="Courier New" panose="02070309020205020404" pitchFamily="49" charset="0"/>
              </a:rPr>
              <a:t>P </a:t>
            </a:r>
            <a:r>
              <a:rPr lang="en-US" sz="3200" dirty="0" smtClean="0">
                <a:latin typeface="Courier New" panose="02070309020205020404" pitchFamily="49" charset="0"/>
                <a:cs typeface="Courier New" panose="02070309020205020404" pitchFamily="49" charset="0"/>
              </a:rPr>
              <a:t>PWD "</a:t>
            </a:r>
            <a:r>
              <a:rPr lang="en-US" sz="3200" dirty="0">
                <a:latin typeface="Courier New" panose="02070309020205020404" pitchFamily="49" charset="0"/>
                <a:cs typeface="Courier New" panose="02070309020205020404" pitchFamily="49" charset="0"/>
              </a:rPr>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24295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4243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694382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ü"/>
            </a:pPr>
            <a:r>
              <a:rPr lang="en-US" dirty="0" smtClean="0"/>
              <a:t>Update the major version of the myhaproxy cookbook</a:t>
            </a:r>
          </a:p>
          <a:p>
            <a:pPr marL="609585" indent="-609585">
              <a:lnSpc>
                <a:spcPct val="120000"/>
              </a:lnSpc>
              <a:buFont typeface="Wingdings" charset="2"/>
              <a:buChar char="ü"/>
            </a:pPr>
            <a:r>
              <a:rPr lang="en-US" dirty="0" smtClean="0"/>
              <a:t>Upload the cookbook</a:t>
            </a:r>
          </a:p>
          <a:p>
            <a:pPr marL="609585" indent="-609585">
              <a:lnSpc>
                <a:spcPct val="120000"/>
              </a:lnSpc>
              <a:buFont typeface="Wingdings" charset="2"/>
              <a:buChar char="ü"/>
            </a:pPr>
            <a:r>
              <a:rPr lang="en-US" dirty="0" smtClean="0"/>
              <a:t>Run chef-client on the load balancer node</a:t>
            </a:r>
          </a:p>
          <a:p>
            <a:pPr marL="609585" indent="-609585">
              <a:lnSpc>
                <a:spcPct val="120000"/>
              </a:lnSpc>
              <a:buFont typeface="Wingdings" charset="2"/>
              <a:buChar char="ü"/>
            </a:pPr>
            <a:r>
              <a:rPr lang="en-US" dirty="0" smtClean="0"/>
              <a:t>Verify that the load balancer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912611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1927654" y="3506117"/>
            <a:ext cx="12554465" cy="4649341"/>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a:t>
            </a:r>
            <a:r>
              <a:rPr lang="en-US" sz="4000" dirty="0" smtClean="0">
                <a:solidFill>
                  <a:schemeClr val="tx1"/>
                </a:solidFill>
                <a:latin typeface="Arial" panose="020B0604020202020204" pitchFamily="34" charset="0"/>
                <a:cs typeface="Arial" panose="020B0604020202020204" pitchFamily="34" charset="0"/>
              </a:rPr>
              <a:t>load balancer.</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5610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happens when new web nodes are added to the organization? Removed?</a:t>
            </a:r>
          </a:p>
          <a:p>
            <a:endParaRPr lang="en-US" dirty="0"/>
          </a:p>
          <a:p>
            <a:r>
              <a:rPr lang="en-US" dirty="0" smtClean="0"/>
              <a:t>What happens if you were to terminate a web node instance without removing it from the Chef Server?</a:t>
            </a:r>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389298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53289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182876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load balancer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a:t>
            </a:r>
            <a:r>
              <a:rPr lang="en-US" sz="4000" dirty="0" smtClean="0">
                <a:solidFill>
                  <a:schemeClr val="tx1"/>
                </a:solidFill>
                <a:latin typeface="Arial" panose="020B0604020202020204" pitchFamily="34" charset="0"/>
                <a:cs typeface="Arial" panose="020B0604020202020204" pitchFamily="34" charset="0"/>
              </a:rPr>
              <a:t>our load balancer's myhaproxy cookbook 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078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Text Placeholder 4"/>
          <p:cNvSpPr>
            <a:spLocks noGrp="1"/>
          </p:cNvSpPr>
          <p:nvPr>
            <p:ph type="body" sz="quarter" idx="12"/>
          </p:nvPr>
        </p:nvSpPr>
        <p:spPr>
          <a:xfrm>
            <a:off x="609600" y="6563953"/>
            <a:ext cx="10479932" cy="1380198"/>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r>
              <a:rPr lang="en-US" sz="2800" dirty="0">
                <a:solidFill>
                  <a:schemeClr val="tx1"/>
                </a:solidFill>
                <a:latin typeface="Arial" panose="020B0604020202020204" pitchFamily="34" charset="0"/>
                <a:cs typeface="Arial" panose="020B0604020202020204" pitchFamily="34" charset="0"/>
                <a:hlinkClick r:id="rId4"/>
              </a:rPr>
              <a:t>https://docs.chef.io/chef_search.html#search-indexes</a:t>
            </a:r>
            <a:endParaRPr lang="en-US" sz="2800" dirty="0">
              <a:solidFill>
                <a:schemeClr val="tx1"/>
              </a:solidFill>
              <a:latin typeface="Arial" panose="020B0604020202020204" pitchFamily="34" charset="0"/>
              <a:cs typeface="Arial" panose="020B0604020202020204" pitchFamily="34" charset="0"/>
            </a:endParaRPr>
          </a:p>
          <a:p>
            <a:pPr marL="309025" lvl="1"/>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2418763640"/>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Load Balancers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3" name="Picture 2"/>
          <p:cNvPicPr>
            <a:picLocks noChangeAspect="1"/>
          </p:cNvPicPr>
          <p:nvPr/>
        </p:nvPicPr>
        <p:blipFill>
          <a:blip r:embed="rId6"/>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310655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pic>
        <p:nvPicPr>
          <p:cNvPr id="11" name="Picture 10"/>
          <p:cNvPicPr>
            <a:picLocks noChangeAspect="1"/>
          </p:cNvPicPr>
          <p:nvPr/>
        </p:nvPicPr>
        <p:blipFill>
          <a:blip r:embed="rId4"/>
          <a:stretch>
            <a:fillRect/>
          </a:stretch>
        </p:blipFill>
        <p:spPr>
          <a:xfrm>
            <a:off x="11077971" y="2562319"/>
            <a:ext cx="4965908" cy="3512780"/>
          </a:xfrm>
          <a:prstGeom prst="rect">
            <a:avLst/>
          </a:prstGeom>
        </p:spPr>
      </p:pic>
      <p:pic>
        <p:nvPicPr>
          <p:cNvPr id="12" name="Picture 11"/>
          <p:cNvPicPr>
            <a:picLocks noChangeAspect="1"/>
          </p:cNvPicPr>
          <p:nvPr/>
        </p:nvPicPr>
        <p:blipFill>
          <a:blip r:embed="rId5"/>
          <a:stretch>
            <a:fillRect/>
          </a:stretch>
        </p:blipFill>
        <p:spPr>
          <a:xfrm>
            <a:off x="11065271" y="2562319"/>
            <a:ext cx="4965908" cy="3481004"/>
          </a:xfrm>
          <a:prstGeom prst="rect">
            <a:avLst/>
          </a:prstGeom>
        </p:spPr>
      </p:pic>
    </p:spTree>
    <p:extLst>
      <p:ext uri="{BB962C8B-B14F-4D97-AF65-F5344CB8AC3E}">
        <p14:creationId xmlns:p14="http://schemas.microsoft.com/office/powerpoint/2010/main" val="4093366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266212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8202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3" name="Content Placeholder 2"/>
          <p:cNvSpPr>
            <a:spLocks noGrp="1"/>
          </p:cNvSpPr>
          <p:nvPr>
            <p:ph sz="quarter" idx="10"/>
          </p:nvPr>
        </p:nvSpPr>
        <p:spPr>
          <a:xfrm>
            <a:off x="609914" y="1348277"/>
            <a:ext cx="14934855" cy="1010629"/>
          </a:xfrm>
        </p:spPr>
        <p:txBody>
          <a:bodyPr>
            <a:normAutofit/>
          </a:bodyPr>
          <a:lstStyle/>
          <a:p>
            <a:r>
              <a:rPr lang="en-US" sz="4300" dirty="0" err="1">
                <a:latin typeface="Courier New" panose="02070309020205020404" pitchFamily="49" charset="0"/>
                <a:cs typeface="Courier New" panose="02070309020205020404" pitchFamily="49" charset="0"/>
              </a:rPr>
              <a:t>all_web_nodes</a:t>
            </a:r>
            <a:r>
              <a:rPr lang="en-US" sz="4300" dirty="0">
                <a:latin typeface="Courier New" panose="02070309020205020404" pitchFamily="49" charset="0"/>
                <a:cs typeface="Courier New" panose="02070309020205020404" pitchFamily="49" charset="0"/>
              </a:rPr>
              <a:t> = search</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node</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r>
              <a:rPr lang="uk-UA" sz="4300" dirty="0" smtClean="0">
                <a:latin typeface="Courier New" panose="02070309020205020404" pitchFamily="49" charset="0"/>
                <a:cs typeface="Courier New" panose="02070309020205020404" pitchFamily="49" charset="0"/>
              </a:rPr>
              <a:t>'</a:t>
            </a:r>
            <a:r>
              <a:rPr lang="en-US" sz="4300" dirty="0" err="1" smtClean="0">
                <a:latin typeface="Courier New" panose="02070309020205020404" pitchFamily="49" charset="0"/>
                <a:cs typeface="Courier New" panose="02070309020205020404" pitchFamily="49" charset="0"/>
              </a:rPr>
              <a:t>role:web</a:t>
            </a:r>
            <a:r>
              <a:rPr lang="uk-UA" sz="4300" dirty="0" smtClean="0">
                <a:latin typeface="Courier New" panose="02070309020205020404" pitchFamily="49" charset="0"/>
                <a:cs typeface="Courier New" panose="02070309020205020404" pitchFamily="49" charset="0"/>
              </a:rPr>
              <a:t>'</a:t>
            </a:r>
            <a:r>
              <a:rPr lang="en-US" sz="4300" dirty="0" smtClean="0">
                <a:latin typeface="Courier New" panose="02070309020205020404" pitchFamily="49" charset="0"/>
                <a:cs typeface="Courier New" panose="02070309020205020404" pitchFamily="49" charset="0"/>
              </a:rPr>
              <a:t>)</a:t>
            </a:r>
            <a:endParaRPr lang="en-US" sz="4300" dirty="0">
              <a:latin typeface="Courier New" panose="02070309020205020404" pitchFamily="49" charset="0"/>
              <a:cs typeface="Courier New" panose="02070309020205020404" pitchFamily="49" charset="0"/>
            </a:endParaRPr>
          </a:p>
          <a:p>
            <a:endParaRPr lang="en-US" sz="4800" dirty="0"/>
          </a:p>
        </p:txBody>
      </p:sp>
      <p:sp>
        <p:nvSpPr>
          <p:cNvPr id="22" name="Footer Placeholder 21"/>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16" name="Straight Arrow Connector 15"/>
          <p:cNvCxnSpPr/>
          <p:nvPr/>
        </p:nvCxnSpPr>
        <p:spPr>
          <a:xfrm flipV="1">
            <a:off x="1986706" y="2148397"/>
            <a:ext cx="8849" cy="1221468"/>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1" name="Straight Arrow Connector 20"/>
          <p:cNvCxnSpPr/>
          <p:nvPr/>
        </p:nvCxnSpPr>
        <p:spPr>
          <a:xfrm flipV="1">
            <a:off x="5377365" y="2148397"/>
            <a:ext cx="0" cy="2180584"/>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5" name="Straight Arrow Connector 24"/>
          <p:cNvCxnSpPr/>
          <p:nvPr/>
        </p:nvCxnSpPr>
        <p:spPr>
          <a:xfrm flipH="1" flipV="1">
            <a:off x="6790075" y="2148397"/>
            <a:ext cx="25916" cy="3395786"/>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6" name="Straight Arrow Connector 25"/>
          <p:cNvCxnSpPr/>
          <p:nvPr/>
        </p:nvCxnSpPr>
        <p:spPr>
          <a:xfrm flipH="1" flipV="1">
            <a:off x="11886473" y="2148397"/>
            <a:ext cx="651005" cy="1480689"/>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27" name="Straight Arrow Connector 26"/>
          <p:cNvCxnSpPr/>
          <p:nvPr/>
        </p:nvCxnSpPr>
        <p:spPr>
          <a:xfrm flipH="1" flipV="1">
            <a:off x="9003753" y="2148397"/>
            <a:ext cx="702837" cy="241388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8" name="TextBox 27"/>
          <p:cNvSpPr txBox="1"/>
          <p:nvPr/>
        </p:nvSpPr>
        <p:spPr bwMode="white">
          <a:xfrm>
            <a:off x="492410" y="3318021"/>
            <a:ext cx="4302106" cy="914400"/>
          </a:xfrm>
          <a:prstGeom prst="rect">
            <a:avLst/>
          </a:prstGeom>
        </p:spPr>
        <p:txBody>
          <a:bodyPr vert="horz" wrap="none" lIns="91440" tIns="91440" rIns="91440" bIns="91440" rtlCol="0">
            <a:normAutofit/>
          </a:bodyPr>
          <a:lstStyle/>
          <a:p>
            <a:r>
              <a:rPr lang="en-US" b="1" dirty="0" smtClean="0"/>
              <a:t>creates and names a variable</a:t>
            </a:r>
          </a:p>
        </p:txBody>
      </p:sp>
      <p:sp>
        <p:nvSpPr>
          <p:cNvPr id="31" name="TextBox 30"/>
          <p:cNvSpPr txBox="1"/>
          <p:nvPr/>
        </p:nvSpPr>
        <p:spPr bwMode="white">
          <a:xfrm>
            <a:off x="1966541" y="4274004"/>
            <a:ext cx="4302106" cy="1610299"/>
          </a:xfrm>
          <a:prstGeom prst="rect">
            <a:avLst/>
          </a:prstGeom>
        </p:spPr>
        <p:txBody>
          <a:bodyPr vert="horz" wrap="none" lIns="91440" tIns="91440" rIns="91440" bIns="91440" rtlCol="0">
            <a:normAutofit/>
          </a:bodyPr>
          <a:lstStyle/>
          <a:p>
            <a:r>
              <a:rPr lang="en-US" b="1" dirty="0" smtClean="0"/>
              <a:t>assigns the value of the </a:t>
            </a:r>
          </a:p>
          <a:p>
            <a:r>
              <a:rPr lang="en-US" b="1" dirty="0" smtClean="0"/>
              <a:t>operation on the right </a:t>
            </a:r>
          </a:p>
          <a:p>
            <a:r>
              <a:rPr lang="en-US" b="1" dirty="0" smtClean="0"/>
              <a:t>into the variable on the left</a:t>
            </a:r>
          </a:p>
        </p:txBody>
      </p:sp>
      <p:sp>
        <p:nvSpPr>
          <p:cNvPr id="43" name="TextBox 42"/>
          <p:cNvSpPr txBox="1"/>
          <p:nvPr/>
        </p:nvSpPr>
        <p:spPr bwMode="white">
          <a:xfrm>
            <a:off x="4791418" y="5621950"/>
            <a:ext cx="4302106" cy="914400"/>
          </a:xfrm>
          <a:prstGeom prst="rect">
            <a:avLst/>
          </a:prstGeom>
        </p:spPr>
        <p:txBody>
          <a:bodyPr vert="horz" wrap="none" lIns="91440" tIns="91440" rIns="91440" bIns="91440" rtlCol="0">
            <a:normAutofit/>
          </a:bodyPr>
          <a:lstStyle/>
          <a:p>
            <a:r>
              <a:rPr lang="en-US" b="1" dirty="0" smtClean="0"/>
              <a:t>invokes the search method</a:t>
            </a:r>
          </a:p>
        </p:txBody>
      </p:sp>
      <p:sp>
        <p:nvSpPr>
          <p:cNvPr id="46" name="TextBox 45"/>
          <p:cNvSpPr txBox="1"/>
          <p:nvPr/>
        </p:nvSpPr>
        <p:spPr bwMode="white">
          <a:xfrm>
            <a:off x="7587281" y="4530092"/>
            <a:ext cx="4302106" cy="914400"/>
          </a:xfrm>
          <a:prstGeom prst="rect">
            <a:avLst/>
          </a:prstGeom>
        </p:spPr>
        <p:txBody>
          <a:bodyPr vert="horz" wrap="none" lIns="91440" tIns="91440" rIns="91440" bIns="91440" rtlCol="0">
            <a:normAutofit/>
          </a:bodyPr>
          <a:lstStyle/>
          <a:p>
            <a:r>
              <a:rPr lang="en-US" b="1" dirty="0" smtClean="0"/>
              <a:t>the index or items to search</a:t>
            </a:r>
          </a:p>
        </p:txBody>
      </p:sp>
      <p:sp>
        <p:nvSpPr>
          <p:cNvPr id="48" name="TextBox 47"/>
          <p:cNvSpPr txBox="1"/>
          <p:nvPr/>
        </p:nvSpPr>
        <p:spPr bwMode="white">
          <a:xfrm>
            <a:off x="11238382" y="3723378"/>
            <a:ext cx="4302106" cy="914400"/>
          </a:xfrm>
          <a:prstGeom prst="rect">
            <a:avLst/>
          </a:prstGeom>
        </p:spPr>
        <p:txBody>
          <a:bodyPr vert="horz" wrap="none" lIns="91440" tIns="91440" rIns="91440" bIns="91440" rtlCol="0">
            <a:normAutofit/>
          </a:bodyPr>
          <a:lstStyle/>
          <a:p>
            <a:r>
              <a:rPr lang="en-US" b="1" dirty="0" smtClean="0"/>
              <a:t>the search criteria - </a:t>
            </a:r>
            <a:r>
              <a:rPr lang="en-US" b="1" dirty="0" err="1" smtClean="0"/>
              <a:t>key:value</a:t>
            </a:r>
            <a:endParaRPr lang="en-US" b="1" dirty="0" smtClean="0"/>
          </a:p>
        </p:txBody>
      </p:sp>
    </p:spTree>
    <p:extLst>
      <p:ext uri="{BB962C8B-B14F-4D97-AF65-F5344CB8AC3E}">
        <p14:creationId xmlns:p14="http://schemas.microsoft.com/office/powerpoint/2010/main" val="1995971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17331</TotalTime>
  <Words>3710</Words>
  <Application>Microsoft Macintosh PowerPoint</Application>
  <PresentationFormat>Custom</PresentationFormat>
  <Paragraphs>442</Paragraphs>
  <Slides>32</Slides>
  <Notes>31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Calibri</vt:lpstr>
      <vt:lpstr>Courier New</vt:lpstr>
      <vt:lpstr>Inconsolata</vt:lpstr>
      <vt:lpstr>Lucida Grande</vt:lpstr>
      <vt:lpstr>Wingdings</vt:lpstr>
      <vt:lpstr>Arial</vt:lpstr>
      <vt:lpstr>ChefDk3.2Template</vt:lpstr>
      <vt:lpstr>Search</vt:lpstr>
      <vt:lpstr>Objectives</vt:lpstr>
      <vt:lpstr>Search</vt:lpstr>
      <vt:lpstr>Search</vt:lpstr>
      <vt:lpstr>The Chef Server and Search</vt:lpstr>
      <vt:lpstr>The Chef Server and Search</vt:lpstr>
      <vt:lpstr>Search Criteria</vt:lpstr>
      <vt:lpstr>Search Syntax</vt:lpstr>
      <vt:lpstr>Search Syntax within a Recipe</vt:lpstr>
      <vt:lpstr>Search Syntax within a Recipe</vt:lpstr>
      <vt:lpstr>Hard Coding Example</vt:lpstr>
      <vt:lpstr>GL: Dynamic Web Load Balancer</vt:lpstr>
      <vt:lpstr>GL: Showing node1 Cloud Attributes</vt:lpstr>
      <vt:lpstr>GL: Showing node3 Cloud Attributes</vt:lpstr>
      <vt:lpstr>GL: Remove the Hard-coded Members</vt:lpstr>
      <vt:lpstr>GL: Use Search to Identify the Members</vt:lpstr>
      <vt:lpstr>Creating an Array to Store the Converted Members</vt:lpstr>
      <vt:lpstr>Populating the Members with Each New Member</vt:lpstr>
      <vt:lpstr>Populating the Hash with Node Details</vt:lpstr>
      <vt:lpstr>The Final Recipe</vt:lpstr>
      <vt:lpstr>Dynamic Web Load Balancer</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Lab: Upload the Cookbook</vt:lpstr>
      <vt:lpstr>Discussion</vt:lpstr>
      <vt:lpstr>Q&amp;A</vt:lpstr>
      <vt:lpstr>PowerPoint Presentation</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2100</cp:revision>
  <cp:lastPrinted>2015-02-07T23:49:10Z</cp:lastPrinted>
  <dcterms:created xsi:type="dcterms:W3CDTF">2012-09-13T17:36:07Z</dcterms:created>
  <dcterms:modified xsi:type="dcterms:W3CDTF">2016-02-26T23:06:19Z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